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3"/>
  </p:notesMasterIdLst>
  <p:sldIdLst>
    <p:sldId id="264" r:id="rId2"/>
    <p:sldId id="266" r:id="rId3"/>
    <p:sldId id="289" r:id="rId4"/>
    <p:sldId id="287" r:id="rId5"/>
    <p:sldId id="270" r:id="rId6"/>
    <p:sldId id="271" r:id="rId7"/>
    <p:sldId id="272" r:id="rId8"/>
    <p:sldId id="273" r:id="rId9"/>
    <p:sldId id="275" r:id="rId10"/>
    <p:sldId id="274" r:id="rId11"/>
    <p:sldId id="276" r:id="rId12"/>
    <p:sldId id="277" r:id="rId13"/>
    <p:sldId id="278" r:id="rId14"/>
    <p:sldId id="280" r:id="rId15"/>
    <p:sldId id="282" r:id="rId16"/>
    <p:sldId id="281" r:id="rId17"/>
    <p:sldId id="279" r:id="rId18"/>
    <p:sldId id="283" r:id="rId19"/>
    <p:sldId id="285" r:id="rId20"/>
    <p:sldId id="284" r:id="rId21"/>
    <p:sldId id="28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D81DDC-6160-42A1-9E60-13F20A0D77A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A34CD3-74CC-4555-9F4F-2500AAB68D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18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897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809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157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912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54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651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155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8900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002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0181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247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6637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5404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9756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4600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213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34CD3-74CC-4555-9F4F-2500AAB68D0A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438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40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712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386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605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141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838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06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397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333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718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702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55180-E3F1-4CF7-B0C2-E791A6B43331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5BA89-29E6-4910-98F7-51EAB1C1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92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7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36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8195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03464" y="3301465"/>
            <a:ext cx="4680215" cy="3216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35192" y="3301465"/>
            <a:ext cx="4659951" cy="3217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032449" y="-106567"/>
            <a:ext cx="565892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Narrow" panose="020B0606020202030204" pitchFamily="34" charset="0"/>
              </a:rPr>
              <a:t>27 января – </a:t>
            </a:r>
          </a:p>
          <a:p>
            <a:pPr algn="ctr"/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Narrow" panose="020B0606020202030204" pitchFamily="34" charset="0"/>
              </a:rPr>
              <a:t>День полного снятия </a:t>
            </a:r>
          </a:p>
          <a:p>
            <a:pPr algn="ctr"/>
            <a:r>
              <a:rPr lang="ru-R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Narrow" panose="020B0606020202030204" pitchFamily="34" charset="0"/>
              </a:rPr>
              <a:t>б</a:t>
            </a:r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Narrow" panose="020B0606020202030204" pitchFamily="34" charset="0"/>
              </a:rPr>
              <a:t>локады Ленинграда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82308" y="2146829"/>
            <a:ext cx="85651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latin typeface="Arial Narrow" panose="020B0606020202030204" pitchFamily="34" charset="0"/>
              </a:rPr>
              <a:t>Длилась с 8 сентября 1941 года по 27 января 1944 года - 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96000" y="2583714"/>
            <a:ext cx="2908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900 дней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90988" y="6384752"/>
            <a:ext cx="2601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Подготовила: Методист «РЦД»</a:t>
            </a:r>
          </a:p>
          <a:p>
            <a:pPr algn="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О. С. Шелудченко</a:t>
            </a:r>
            <a:endParaRPr lang="ru-RU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37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7413" y="25825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29910" y="-39878"/>
            <a:ext cx="5511182" cy="681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58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7413" y="25825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2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34780" y="258251"/>
            <a:ext cx="10167319" cy="650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5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1279" y="983491"/>
            <a:ext cx="8869369" cy="5795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058875" y="268030"/>
            <a:ext cx="1063125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atin typeface="Arial Narrow" panose="020B0606020202030204" pitchFamily="34" charset="0"/>
              </a:rPr>
              <a:t>Блокада Ленинграда </a:t>
            </a:r>
            <a:r>
              <a:rPr lang="ru-RU" sz="3200" b="1" dirty="0">
                <a:latin typeface="Arial Narrow" panose="020B0606020202030204" pitchFamily="34" charset="0"/>
              </a:rPr>
              <a:t>началась </a:t>
            </a:r>
            <a:r>
              <a:rPr lang="ru-RU" sz="3200" b="1" dirty="0" smtClean="0">
                <a:latin typeface="Arial Narrow" panose="020B0606020202030204" pitchFamily="34" charset="0"/>
              </a:rPr>
              <a:t>8 </a:t>
            </a:r>
            <a:r>
              <a:rPr lang="ru-RU" sz="3200" b="1" dirty="0">
                <a:latin typeface="Arial Narrow" panose="020B0606020202030204" pitchFamily="34" charset="0"/>
              </a:rPr>
              <a:t>сентября 1941г</a:t>
            </a:r>
            <a:r>
              <a:rPr lang="ru-RU" sz="3200" dirty="0">
                <a:latin typeface="Arial Narrow" panose="020B0606020202030204" pitchFamily="34" charset="0"/>
              </a:rPr>
              <a:t>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6909" y="18045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3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71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38989" y="172121"/>
            <a:ext cx="9914021" cy="45977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Враги хотели полностью уничтожить город.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6764" y="928876"/>
            <a:ext cx="8978381" cy="570052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6966" y="53556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4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47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7901" y="18288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13490" y="143648"/>
            <a:ext cx="10197941" cy="72189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Arial Narrow" panose="020B0606020202030204" pitchFamily="34" charset="0"/>
              </a:rPr>
              <a:t>На защиту города встали все </a:t>
            </a:r>
            <a:br>
              <a:rPr lang="ru-RU" sz="3600" b="1" dirty="0" smtClean="0">
                <a:latin typeface="Arial Narrow" panose="020B0606020202030204" pitchFamily="34" charset="0"/>
              </a:rPr>
            </a:br>
            <a:r>
              <a:rPr lang="ru-RU" sz="3600" b="1" dirty="0" smtClean="0">
                <a:latin typeface="Arial Narrow" panose="020B0606020202030204" pitchFamily="34" charset="0"/>
              </a:rPr>
              <a:t>жители Ленинграда. </a:t>
            </a:r>
            <a:endParaRPr lang="ru-RU" sz="3600" b="1" dirty="0">
              <a:latin typeface="Arial Narrow" panose="020B060602020203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140" y="990903"/>
            <a:ext cx="7623100" cy="5717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5916" y="219113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5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34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38294" y="708739"/>
            <a:ext cx="5302718" cy="777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Arial Narrow" panose="020B0606020202030204" pitchFamily="34" charset="0"/>
              </a:rPr>
              <a:t>Вся военная техника была </a:t>
            </a:r>
            <a:br>
              <a:rPr lang="ru-RU" sz="3200" b="1" dirty="0" smtClean="0">
                <a:latin typeface="Arial Narrow" panose="020B0606020202030204" pitchFamily="34" charset="0"/>
              </a:rPr>
            </a:br>
            <a:r>
              <a:rPr lang="ru-RU" sz="3200" b="1" dirty="0" smtClean="0">
                <a:latin typeface="Arial Narrow" panose="020B0606020202030204" pitchFamily="34" charset="0"/>
              </a:rPr>
              <a:t>задействована на защиту города</a:t>
            </a:r>
            <a:br>
              <a:rPr lang="ru-RU" sz="3200" b="1" dirty="0" smtClean="0">
                <a:latin typeface="Arial Narrow" panose="020B0606020202030204" pitchFamily="34" charset="0"/>
              </a:rPr>
            </a:br>
            <a:r>
              <a:rPr lang="ru-RU" sz="3200" b="1" dirty="0" smtClean="0">
                <a:latin typeface="Arial Narrow" panose="020B0606020202030204" pitchFamily="34" charset="0"/>
              </a:rPr>
              <a:t>Ленинграда.</a:t>
            </a:r>
            <a:endParaRPr lang="ru-RU" sz="3200" b="1" dirty="0">
              <a:latin typeface="Arial Narrow" panose="020B060602020203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105" y="1924550"/>
            <a:ext cx="8481263" cy="4712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25403" y="24871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6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16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82665" y="778359"/>
            <a:ext cx="5466346" cy="77708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Arial Narrow" panose="020B0606020202030204" pitchFamily="34" charset="0"/>
              </a:rPr>
              <a:t>Многие рабочие ушли на фронт защищать свой город и страну</a:t>
            </a:r>
            <a:r>
              <a:rPr lang="ru-RU" sz="2800" b="1" dirty="0" smtClean="0">
                <a:latin typeface="Arial Narrow" panose="020B0606020202030204" pitchFamily="34" charset="0"/>
              </a:rPr>
              <a:t>!</a:t>
            </a:r>
            <a:br>
              <a:rPr lang="ru-RU" sz="2800" b="1" dirty="0" smtClean="0">
                <a:latin typeface="Arial Narrow" panose="020B0606020202030204" pitchFamily="34" charset="0"/>
              </a:rPr>
            </a:br>
            <a:r>
              <a:rPr lang="ru-RU" sz="2800" b="1" dirty="0" smtClean="0">
                <a:latin typeface="Arial Narrow" panose="020B0606020202030204" pitchFamily="34" charset="0"/>
              </a:rPr>
              <a:t> </a:t>
            </a:r>
            <a:r>
              <a:rPr lang="ru-RU" sz="2800" b="1" dirty="0">
                <a:latin typeface="Arial Narrow" panose="020B0606020202030204" pitchFamily="34" charset="0"/>
              </a:rPr>
              <a:t>Их место заняли старики, женщины и дети.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61" y="2293538"/>
            <a:ext cx="5706893" cy="42913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869" y="329184"/>
            <a:ext cx="4515419" cy="2971146"/>
          </a:xfrm>
          <a:prstGeom prst="rect">
            <a:avLst/>
          </a:prstGeom>
        </p:spPr>
      </p:pic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228" y="3490842"/>
            <a:ext cx="4515419" cy="311563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0960" y="14451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7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40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9956" y="346028"/>
            <a:ext cx="11251131" cy="77708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Arial Narrow" panose="020B0606020202030204" pitchFamily="34" charset="0"/>
              </a:rPr>
              <a:t>Школьники дежурили на крышах домов, чтобы не допустить пожаров во время бомбежек, они быстро научились гасить зажигательные бомбы.</a:t>
            </a: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563" y="1228061"/>
            <a:ext cx="7966948" cy="5377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3213" y="14597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8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27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1758" y="690593"/>
            <a:ext cx="6968590" cy="156003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>
                <a:latin typeface="Arial Narrow" panose="020B0606020202030204" pitchFamily="34" charset="0"/>
              </a:rPr>
              <a:t>Блокада длилась </a:t>
            </a:r>
            <a:r>
              <a:rPr lang="ru-RU" sz="2700" b="1" dirty="0" smtClean="0">
                <a:latin typeface="Arial Narrow" panose="020B0606020202030204" pitchFamily="34" charset="0"/>
              </a:rPr>
              <a:t>целых </a:t>
            </a:r>
            <a:r>
              <a:rPr lang="ru-RU" sz="2700" b="1" dirty="0">
                <a:latin typeface="Arial Narrow" panose="020B0606020202030204" pitchFamily="34" charset="0"/>
              </a:rPr>
              <a:t>872 дня, </a:t>
            </a:r>
            <a:r>
              <a:rPr lang="ru-RU" sz="2700" b="1" dirty="0" smtClean="0">
                <a:latin typeface="Arial Narrow" panose="020B0606020202030204" pitchFamily="34" charset="0"/>
              </a:rPr>
              <a:t>это </a:t>
            </a:r>
            <a:r>
              <a:rPr lang="ru-RU" sz="2700" b="1" dirty="0">
                <a:latin typeface="Arial Narrow" panose="020B0606020202030204" pitchFamily="34" charset="0"/>
              </a:rPr>
              <a:t>почти три года, </a:t>
            </a:r>
            <a:r>
              <a:rPr lang="ru-RU" sz="2700" b="1" dirty="0" smtClean="0">
                <a:latin typeface="Arial Narrow" panose="020B0606020202030204" pitchFamily="34" charset="0"/>
              </a:rPr>
              <a:t>очень долго! Начались </a:t>
            </a:r>
            <a:r>
              <a:rPr lang="ru-RU" sz="2700" b="1" dirty="0">
                <a:latin typeface="Arial Narrow" panose="020B0606020202030204" pitchFamily="34" charset="0"/>
              </a:rPr>
              <a:t>перебои с продуктами питания. Затем продукты и вовсе пропали... Люди начали голодать</a:t>
            </a:r>
            <a:r>
              <a:rPr lang="ru-RU" sz="3200" dirty="0"/>
              <a:t>.</a:t>
            </a:r>
            <a:br>
              <a:rPr lang="ru-RU" sz="3200" dirty="0"/>
            </a:br>
            <a:r>
              <a:rPr lang="ru-RU" sz="3200" b="1" dirty="0" smtClean="0">
                <a:latin typeface="Arial Narrow" panose="020B0606020202030204" pitchFamily="34" charset="0"/>
              </a:rPr>
              <a:t> </a:t>
            </a:r>
            <a:endParaRPr lang="ru-RU" sz="3200" b="1" dirty="0">
              <a:latin typeface="Arial Narrow" panose="020B0606020202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507" y="217172"/>
            <a:ext cx="3691374" cy="3001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32" y="2452504"/>
            <a:ext cx="4525007" cy="4158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473" y="3324306"/>
            <a:ext cx="4381749" cy="3286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Прямоугольник 18"/>
          <p:cNvSpPr/>
          <p:nvPr/>
        </p:nvSpPr>
        <p:spPr>
          <a:xfrm>
            <a:off x="120429" y="107942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9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3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59571" y="225274"/>
            <a:ext cx="3501350" cy="777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>
                <a:latin typeface="Arial Narrow" panose="020B0606020202030204" pitchFamily="34" charset="0"/>
              </a:rPr>
              <a:t>Но город жил и боролся!</a:t>
            </a:r>
            <a:br>
              <a:rPr lang="ru-RU" sz="2700" b="1" dirty="0">
                <a:latin typeface="Arial Narrow" panose="020B0606020202030204" pitchFamily="34" charset="0"/>
              </a:rPr>
            </a:br>
            <a:r>
              <a:rPr lang="ru-RU" sz="3200" b="1" dirty="0" smtClean="0">
                <a:latin typeface="Arial Narrow" panose="020B0606020202030204" pitchFamily="34" charset="0"/>
              </a:rPr>
              <a:t>.</a:t>
            </a:r>
            <a:endParaRPr lang="ru-RU" sz="3200" b="1" dirty="0">
              <a:latin typeface="Arial Narrow" panose="020B0606020202030204" pitchFamily="34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40" y="1527031"/>
            <a:ext cx="6508630" cy="4567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32391" y="948430"/>
            <a:ext cx="4199037" cy="5724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20850" y="22527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10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49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6113" y="155448"/>
            <a:ext cx="11183112" cy="14793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Arial Narrow" panose="020B0606020202030204" pitchFamily="34" charset="0"/>
              </a:rPr>
              <a:t>Дети и старики самые беззащитные, им приходилось тяжелее других.  </a:t>
            </a:r>
            <a:br>
              <a:rPr lang="ru-RU" sz="2400" b="1" dirty="0">
                <a:latin typeface="Arial Narrow" panose="020B0606020202030204" pitchFamily="34" charset="0"/>
              </a:rPr>
            </a:br>
            <a:r>
              <a:rPr lang="ru-RU" sz="2400" b="1" dirty="0">
                <a:latin typeface="Arial Narrow" panose="020B0606020202030204" pitchFamily="34" charset="0"/>
              </a:rPr>
              <a:t>На ленинградцев обрушился голод. Единственным продуктом питания был хлеб. Но и его не хватало. Люди ослабевали. Одни умирали от голода, другие замерзали на улицах, потому что были не способны дойти до дому. 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976" y="1570839"/>
            <a:ext cx="7756544" cy="517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46371" y="15544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11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81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71" y="0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81327" y="16403"/>
            <a:ext cx="6400801" cy="15193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Arial Narrow" panose="020B0606020202030204" pitchFamily="34" charset="0"/>
              </a:rPr>
              <a:t>Каждому жителю Ленинграда выдавались специальные карточки. По ним можно было получить свою норму хлеба — небольшой (125 граммов) кусочек в день для детей и взрослому 225.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339" y="2291807"/>
            <a:ext cx="5887691" cy="4392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6622" y="1552130"/>
            <a:ext cx="3422998" cy="534640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723" y="16403"/>
            <a:ext cx="3004780" cy="2275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90732" y="153662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12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05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8288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40869" y="196136"/>
            <a:ext cx="11251131" cy="777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Arial Narrow" panose="020B0606020202030204" pitchFamily="34" charset="0"/>
              </a:rPr>
              <a:t>Во время блокады многие вели дневники, куда по свежим следам записывали то, что пережили. В них, где карандашом, где бледными чернилами, аккуратно или наспех, иногда коченеющей рукой люди писали о своих страданиях.</a:t>
            </a:r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68" y="1019347"/>
            <a:ext cx="9244584" cy="5792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9784080" y="1576108"/>
            <a:ext cx="23317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Arial Narrow" panose="020B0606020202030204" pitchFamily="34" charset="0"/>
              </a:rPr>
              <a:t>Особенно страшно читать дневники детей. </a:t>
            </a:r>
            <a:br>
              <a:rPr lang="ru-RU" sz="2200" b="1" dirty="0">
                <a:latin typeface="Arial Narrow" panose="020B0606020202030204" pitchFamily="34" charset="0"/>
              </a:rPr>
            </a:br>
            <a:r>
              <a:rPr lang="ru-RU" sz="2200" b="1" dirty="0">
                <a:latin typeface="Arial Narrow" panose="020B0606020202030204" pitchFamily="34" charset="0"/>
              </a:rPr>
              <a:t>Вот что писала шестилетняя девочка Таня Савичева, которая только научилась писать. Давайте вслушаемся в эти скупые и страшные слова.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9722" y="215345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13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57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774" y="181816"/>
            <a:ext cx="8659157" cy="649436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9573" y="18181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14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3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32688" y="30763"/>
            <a:ext cx="11021568" cy="2461166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/>
              <a:t>И все-таки ленинградцы нашли выход! По льду Ладожского озера отчаянные смельчаки везли в осажденный город хлеб! </a:t>
            </a:r>
            <a:r>
              <a:rPr lang="ru-RU" sz="2200" b="1" dirty="0" smtClean="0"/>
              <a:t>"</a:t>
            </a:r>
            <a:r>
              <a:rPr lang="ru-RU" sz="2200" b="1" dirty="0"/>
              <a:t>Дорогой жизни" назвали этот путь по Ладоге. Знали фашисты про эту дорогу и бомбили машины, на которых везли хлеб! Дорога была еще опасна и тем, что уже весной лед становился тонким и обламывался.  Машина с таким нужным для голодных людей грузом уходила под воду и тонула. Знали водители, что смертельно опасно ехать, но знали и то, что людям нужен хлеб! </a:t>
            </a:r>
            <a:br>
              <a:rPr lang="ru-RU" sz="2200" b="1" dirty="0"/>
            </a:br>
            <a:r>
              <a:rPr lang="ru-RU" sz="2200" b="1" dirty="0"/>
              <a:t>"Дорога жизни" </a:t>
            </a:r>
            <a:r>
              <a:rPr lang="ru-RU" sz="2200" b="1" dirty="0" smtClean="0"/>
              <a:t>стала спасением для многих </a:t>
            </a:r>
            <a:r>
              <a:rPr lang="ru-RU" sz="2200" b="1" dirty="0"/>
              <a:t>ленинградцев. </a:t>
            </a:r>
            <a:br>
              <a:rPr lang="ru-RU" sz="2200" b="1" dirty="0"/>
            </a:br>
            <a:r>
              <a:rPr lang="ru-RU" sz="2200" b="1" dirty="0" smtClean="0">
                <a:latin typeface="Arial Narrow" panose="020B0606020202030204" pitchFamily="34" charset="0"/>
              </a:rPr>
              <a:t>.</a:t>
            </a:r>
            <a:endParaRPr lang="ru-RU" sz="2200" b="1" dirty="0">
              <a:latin typeface="Arial Narrow" panose="020B0606020202030204" pitchFamily="34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566" y="2684528"/>
            <a:ext cx="6826410" cy="3971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4528"/>
            <a:ext cx="5293747" cy="3971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64658" y="171950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15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24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24128" y="255787"/>
            <a:ext cx="10661905" cy="1214486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/>
              <a:t>Было холодно, голодно. Но ленинградцы не унывали! Они верили: мы победим! </a:t>
            </a:r>
            <a:br>
              <a:rPr lang="ru-RU" sz="2200" b="1" dirty="0"/>
            </a:br>
            <a:r>
              <a:rPr lang="ru-RU" sz="2200" b="1" dirty="0"/>
              <a:t>Ничто не смогло сломить ленинградцев! Город не сдался врагу! Не покорился фашистам! </a:t>
            </a:r>
            <a:br>
              <a:rPr lang="ru-RU" sz="2200" b="1" dirty="0"/>
            </a:br>
            <a:r>
              <a:rPr lang="ru-RU" sz="2200" b="1" dirty="0"/>
              <a:t>И только 27 января 1944 г. произошло полное снятие блокады Ленинграда.</a:t>
            </a:r>
            <a:br>
              <a:rPr lang="ru-RU" sz="2200" b="1" dirty="0"/>
            </a:br>
            <a:r>
              <a:rPr lang="ru-RU" sz="2200" b="1" dirty="0"/>
              <a:t>Почти 900 дней Ленинград жил и боролся во вражеском кольце.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064" y="1578267"/>
            <a:ext cx="8156032" cy="5162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20864" y="71121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16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05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45555" y="388620"/>
            <a:ext cx="9938726" cy="8595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Arial Narrow" panose="020B0606020202030204" pitchFamily="34" charset="0"/>
              </a:rPr>
              <a:t>В день снятия Блокады Ленинграда над городом прогремел победоносный салют! </a:t>
            </a:r>
            <a:br>
              <a:rPr lang="ru-RU" sz="2400" b="1" dirty="0">
                <a:latin typeface="Arial Narrow" panose="020B0606020202030204" pitchFamily="34" charset="0"/>
              </a:rPr>
            </a:br>
            <a:r>
              <a:rPr lang="ru-RU" sz="2400" b="1" dirty="0">
                <a:latin typeface="Arial Narrow" panose="020B0606020202030204" pitchFamily="34" charset="0"/>
              </a:rPr>
              <a:t/>
            </a:r>
            <a:br>
              <a:rPr lang="ru-RU" sz="2400" b="1" dirty="0">
                <a:latin typeface="Arial Narrow" panose="020B0606020202030204" pitchFamily="34" charset="0"/>
              </a:rPr>
            </a:br>
            <a:endParaRPr lang="ru-RU" sz="2400" b="1" dirty="0">
              <a:latin typeface="Arial Narrow" panose="020B060602020203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03" y="957334"/>
            <a:ext cx="7723453" cy="5312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8226649" y="2532888"/>
            <a:ext cx="4059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Narrow" panose="020B0606020202030204" pitchFamily="34" charset="0"/>
              </a:rPr>
              <a:t>Такого дня не видел Ленинград!</a:t>
            </a:r>
            <a:br>
              <a:rPr lang="ru-RU" sz="2000" b="1" dirty="0">
                <a:latin typeface="Arial Narrow" panose="020B0606020202030204" pitchFamily="34" charset="0"/>
              </a:rPr>
            </a:br>
            <a:r>
              <a:rPr lang="ru-RU" sz="2000" b="1" dirty="0">
                <a:latin typeface="Arial Narrow" panose="020B0606020202030204" pitchFamily="34" charset="0"/>
              </a:rPr>
              <a:t>Нет, радости подобной не бывало.</a:t>
            </a:r>
            <a:br>
              <a:rPr lang="ru-RU" sz="2000" b="1" dirty="0">
                <a:latin typeface="Arial Narrow" panose="020B0606020202030204" pitchFamily="34" charset="0"/>
              </a:rPr>
            </a:br>
            <a:r>
              <a:rPr lang="ru-RU" sz="2000" b="1" dirty="0">
                <a:latin typeface="Arial Narrow" panose="020B0606020202030204" pitchFamily="34" charset="0"/>
              </a:rPr>
              <a:t>Казалось, что все небо грохотало...</a:t>
            </a:r>
            <a:br>
              <a:rPr lang="ru-RU" sz="2000" b="1" dirty="0">
                <a:latin typeface="Arial Narrow" panose="020B0606020202030204" pitchFamily="34" charset="0"/>
              </a:rPr>
            </a:br>
            <a:r>
              <a:rPr lang="ru-RU" sz="2000" b="1" dirty="0">
                <a:latin typeface="Arial Narrow" panose="020B0606020202030204" pitchFamily="34" charset="0"/>
              </a:rPr>
              <a:t>Гремел неумолкаемо салют</a:t>
            </a:r>
            <a:br>
              <a:rPr lang="ru-RU" sz="2000" b="1" dirty="0">
                <a:latin typeface="Arial Narrow" panose="020B0606020202030204" pitchFamily="34" charset="0"/>
              </a:rPr>
            </a:br>
            <a:r>
              <a:rPr lang="ru-RU" sz="2000" b="1" dirty="0">
                <a:latin typeface="Arial Narrow" panose="020B0606020202030204" pitchFamily="34" charset="0"/>
              </a:rPr>
              <a:t>Из боевых прославленных орудий.</a:t>
            </a:r>
            <a:br>
              <a:rPr lang="ru-RU" sz="2000" b="1" dirty="0">
                <a:latin typeface="Arial Narrow" panose="020B0606020202030204" pitchFamily="34" charset="0"/>
              </a:rPr>
            </a:br>
            <a:r>
              <a:rPr lang="ru-RU" sz="2000" b="1" dirty="0">
                <a:latin typeface="Arial Narrow" panose="020B0606020202030204" pitchFamily="34" charset="0"/>
              </a:rPr>
              <a:t>Смеялись, пели, обнимались люди</a:t>
            </a:r>
            <a:r>
              <a:rPr lang="ru-RU" sz="2000" dirty="0"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4733" y="20295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17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79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8680" y="201168"/>
            <a:ext cx="11460479" cy="115373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Arial Narrow" panose="020B0606020202030204" pitchFamily="34" charset="0"/>
              </a:rPr>
              <a:t>Город на Неве остался непокоренным, но победа досталась дорогой ценой. Вряд ли найдется семья в </a:t>
            </a:r>
            <a:r>
              <a:rPr lang="ru-RU" sz="2400" b="1" dirty="0" smtClean="0">
                <a:latin typeface="Arial Narrow" panose="020B0606020202030204" pitchFamily="34" charset="0"/>
              </a:rPr>
              <a:t>городе Ленинграде, </a:t>
            </a:r>
            <a:r>
              <a:rPr lang="ru-RU" sz="2400" b="1" dirty="0">
                <a:latin typeface="Arial Narrow" panose="020B0606020202030204" pitchFamily="34" charset="0"/>
              </a:rPr>
              <a:t>у которой блокада не унесла жизнь родных, близких, любимых. </a:t>
            </a:r>
            <a:r>
              <a:rPr lang="ru-RU" sz="2400" b="1" dirty="0" smtClean="0">
                <a:latin typeface="Arial Narrow" panose="020B0606020202030204" pitchFamily="34" charset="0"/>
              </a:rPr>
              <a:t/>
            </a:r>
            <a:br>
              <a:rPr lang="ru-RU" sz="2400" b="1" dirty="0" smtClean="0">
                <a:latin typeface="Arial Narrow" panose="020B0606020202030204" pitchFamily="34" charset="0"/>
              </a:rPr>
            </a:br>
            <a:r>
              <a:rPr lang="ru-RU" sz="2400" b="1" dirty="0" smtClean="0">
                <a:latin typeface="Arial Narrow" panose="020B0606020202030204" pitchFamily="34" charset="0"/>
              </a:rPr>
              <a:t>Вечная </a:t>
            </a:r>
            <a:r>
              <a:rPr lang="ru-RU" sz="2400" b="1" dirty="0">
                <a:latin typeface="Arial Narrow" panose="020B0606020202030204" pitchFamily="34" charset="0"/>
              </a:rPr>
              <a:t>память павшим в то суровое время! Они стояли за свободу родного города и победили!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04" y="1782216"/>
            <a:ext cx="5754240" cy="383616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733831" y="5998211"/>
            <a:ext cx="606448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Монументы героическим защитникам Ленинграда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248" y="1782216"/>
            <a:ext cx="5754240" cy="383616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2654" y="20116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18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29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07916" y="-98353"/>
            <a:ext cx="12399916" cy="6956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427057" y="116641"/>
            <a:ext cx="4895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СВЕЧА ПАМЯТИ</a:t>
            </a:r>
            <a:endParaRPr lang="ru-RU" sz="54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0505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85832" y="5445760"/>
            <a:ext cx="406400" cy="40640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-6422" y="18009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19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 rotWithShape="1">
          <a:blip r:embed="rId7"/>
          <a:srcRect l="25494" t="21100" r="31403"/>
          <a:stretch/>
        </p:blipFill>
        <p:spPr>
          <a:xfrm>
            <a:off x="3014692" y="1096616"/>
            <a:ext cx="5371372" cy="553076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38928" y="4003050"/>
            <a:ext cx="4946904" cy="262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1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3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2687" y="149089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20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 rotWithShape="1">
          <a:blip r:embed="rId6"/>
          <a:srcRect l="10649" t="5882" r="5984" b="10277"/>
          <a:stretch/>
        </p:blipFill>
        <p:spPr>
          <a:xfrm>
            <a:off x="1158764" y="424986"/>
            <a:ext cx="10424353" cy="5896987"/>
          </a:xfrm>
          <a:prstGeom prst="rect">
            <a:avLst/>
          </a:prstGeom>
        </p:spPr>
      </p:pic>
      <p:pic>
        <p:nvPicPr>
          <p:cNvPr id="2" name="Поэма Реквием (Помните.) Роберт Рождественский (исп. Сергей Елисов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8764" y="424985"/>
            <a:ext cx="10483532" cy="5896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06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1124</TotalTime>
  <Words>376</Words>
  <Application>Microsoft Office PowerPoint</Application>
  <PresentationFormat>Широкоэкранный</PresentationFormat>
  <Paragraphs>63</Paragraphs>
  <Slides>21</Slides>
  <Notes>17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Arial Narrow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Враги хотели полностью уничтожить город.</vt:lpstr>
      <vt:lpstr>На защиту города встали все  жители Ленинграда. </vt:lpstr>
      <vt:lpstr>Вся военная техника была  задействована на защиту города Ленинграда.</vt:lpstr>
      <vt:lpstr>Многие рабочие ушли на фронт защищать свой город и страну!  Их место заняли старики, женщины и дети. </vt:lpstr>
      <vt:lpstr>Школьники дежурили на крышах домов, чтобы не допустить пожаров во время бомбежек, они быстро научились гасить зажигательные бомбы.</vt:lpstr>
      <vt:lpstr>Блокада длилась целых 872 дня, это почти три года, очень долго! Начались перебои с продуктами питания. Затем продукты и вовсе пропали... Люди начали голодать.  </vt:lpstr>
      <vt:lpstr>Но город жил и боролся! .</vt:lpstr>
      <vt:lpstr>Дети и старики самые беззащитные, им приходилось тяжелее других.   На ленинградцев обрушился голод. Единственным продуктом питания был хлеб. Но и его не хватало. Люди ослабевали. Одни умирали от голода, другие замерзали на улицах, потому что были не способны дойти до дому. </vt:lpstr>
      <vt:lpstr>Каждому жителю Ленинграда выдавались специальные карточки. По ним можно было получить свою норму хлеба — небольшой (125 граммов) кусочек в день для детей и взрослому 225. </vt:lpstr>
      <vt:lpstr>Во время блокады многие вели дневники, куда по свежим следам записывали то, что пережили. В них, где карандашом, где бледными чернилами, аккуратно или наспех, иногда коченеющей рукой люди писали о своих страданиях.</vt:lpstr>
      <vt:lpstr>Презентация PowerPoint</vt:lpstr>
      <vt:lpstr>И все-таки ленинградцы нашли выход! По льду Ладожского озера отчаянные смельчаки везли в осажденный город хлеб! "Дорогой жизни" назвали этот путь по Ладоге. Знали фашисты про эту дорогу и бомбили машины, на которых везли хлеб! Дорога была еще опасна и тем, что уже весной лед становился тонким и обламывался.  Машина с таким нужным для голодных людей грузом уходила под воду и тонула. Знали водители, что смертельно опасно ехать, но знали и то, что людям нужен хлеб!  "Дорога жизни" стала спасением для многих ленинградцев.  .</vt:lpstr>
      <vt:lpstr>Было холодно, голодно. Но ленинградцы не унывали! Они верили: мы победим!  Ничто не смогло сломить ленинградцев! Город не сдался врагу! Не покорился фашистам!  И только 27 января 1944 г. произошло полное снятие блокады Ленинграда. Почти 900 дней Ленинград жил и боролся во вражеском кольце. </vt:lpstr>
      <vt:lpstr>В день снятия Блокады Ленинграда над городом прогремел победоносный салют!   </vt:lpstr>
      <vt:lpstr>Город на Неве остался непокоренным, но победа досталась дорогой ценой. Вряд ли найдется семья в городе Ленинграде, у которой блокада не унесла жизнь родных, близких, любимых.  Вечная память павшим в то суровое время! Они стояли за свободу родного города и победили!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Калараш</dc:creator>
  <cp:lastModifiedBy>User</cp:lastModifiedBy>
  <cp:revision>50</cp:revision>
  <dcterms:created xsi:type="dcterms:W3CDTF">2020-01-26T10:22:14Z</dcterms:created>
  <dcterms:modified xsi:type="dcterms:W3CDTF">2021-01-25T08:27:34Z</dcterms:modified>
</cp:coreProperties>
</file>