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34"/>
  </p:notesMasterIdLst>
  <p:sldIdLst>
    <p:sldId id="256" r:id="rId2"/>
    <p:sldId id="316" r:id="rId3"/>
    <p:sldId id="318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319" r:id="rId19"/>
    <p:sldId id="320" r:id="rId20"/>
    <p:sldId id="281" r:id="rId21"/>
    <p:sldId id="321" r:id="rId22"/>
    <p:sldId id="282" r:id="rId23"/>
    <p:sldId id="283" r:id="rId24"/>
    <p:sldId id="285" r:id="rId25"/>
    <p:sldId id="296" r:id="rId26"/>
    <p:sldId id="287" r:id="rId27"/>
    <p:sldId id="286" r:id="rId28"/>
    <p:sldId id="295" r:id="rId29"/>
    <p:sldId id="297" r:id="rId30"/>
    <p:sldId id="302" r:id="rId31"/>
    <p:sldId id="312" r:id="rId32"/>
    <p:sldId id="324" r:id="rId33"/>
  </p:sldIdLst>
  <p:sldSz cx="9144000" cy="6858000" type="screen4x3"/>
  <p:notesSz cx="6858000" cy="9144000"/>
  <p:defaultTextStyle>
    <a:defPPr>
      <a:defRPr lang="pl-P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00"/>
    <p:restoredTop sz="94600"/>
  </p:normalViewPr>
  <p:slideViewPr>
    <p:cSldViewPr>
      <p:cViewPr varScale="1">
        <p:scale>
          <a:sx n="106" d="100"/>
          <a:sy n="106" d="100"/>
        </p:scale>
        <p:origin x="1686" y="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4C0F31E-E171-41AE-BC48-813D220EB351}" type="datetimeFigureOut">
              <a:rPr lang="ru-RU" smtClean="0"/>
              <a:pPr/>
              <a:t>03.09.2021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BA0D229-DEDD-4451-A5B0-96C3C61B6BF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91044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A0D229-DEDD-4451-A5B0-96C3C61B6BF3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770372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A0D229-DEDD-4451-A5B0-96C3C61B6BF3}" type="slidenum">
              <a:rPr lang="ru-RU" smtClean="0"/>
              <a:pPr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41041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A0D229-DEDD-4451-A5B0-96C3C61B6BF3}" type="slidenum">
              <a:rPr lang="ru-RU" smtClean="0"/>
              <a:pPr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027534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A0D229-DEDD-4451-A5B0-96C3C61B6BF3}" type="slidenum">
              <a:rPr lang="ru-RU" smtClean="0"/>
              <a:pPr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330854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A0D229-DEDD-4451-A5B0-96C3C61B6BF3}" type="slidenum">
              <a:rPr lang="ru-RU" smtClean="0"/>
              <a:pPr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5851414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A0D229-DEDD-4451-A5B0-96C3C61B6BF3}" type="slidenum">
              <a:rPr lang="ru-RU" smtClean="0"/>
              <a:pPr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344481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A0D229-DEDD-4451-A5B0-96C3C61B6BF3}" type="slidenum">
              <a:rPr lang="ru-RU" smtClean="0"/>
              <a:pPr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409200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A0D229-DEDD-4451-A5B0-96C3C61B6BF3}" type="slidenum">
              <a:rPr lang="ru-RU" smtClean="0"/>
              <a:pPr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4635736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A0D229-DEDD-4451-A5B0-96C3C61B6BF3}" type="slidenum">
              <a:rPr lang="ru-RU" smtClean="0"/>
              <a:pPr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7872393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A0D229-DEDD-4451-A5B0-96C3C61B6BF3}" type="slidenum">
              <a:rPr lang="ru-RU" smtClean="0"/>
              <a:pPr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923259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A0D229-DEDD-4451-A5B0-96C3C61B6BF3}" type="slidenum">
              <a:rPr lang="ru-RU" smtClean="0"/>
              <a:pPr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5800409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A0D229-DEDD-4451-A5B0-96C3C61B6BF3}" type="slidenum">
              <a:rPr lang="ru-RU" smtClean="0"/>
              <a:pPr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586095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A0D229-DEDD-4451-A5B0-96C3C61B6BF3}" type="slidenum">
              <a:rPr lang="ru-RU" smtClean="0"/>
              <a:pPr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926468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A0D229-DEDD-4451-A5B0-96C3C61B6BF3}" type="slidenum">
              <a:rPr lang="ru-RU" smtClean="0"/>
              <a:pPr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413497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A0D229-DEDD-4451-A5B0-96C3C61B6BF3}" type="slidenum">
              <a:rPr lang="ru-RU" smtClean="0"/>
              <a:pPr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780684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A0D229-DEDD-4451-A5B0-96C3C61B6BF3}" type="slidenum">
              <a:rPr lang="ru-RU" smtClean="0"/>
              <a:pPr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595391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A0D229-DEDD-4451-A5B0-96C3C61B6BF3}" type="slidenum">
              <a:rPr lang="ru-RU" smtClean="0"/>
              <a:pPr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7016621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A0D229-DEDD-4451-A5B0-96C3C61B6BF3}" type="slidenum">
              <a:rPr lang="ru-RU" smtClean="0"/>
              <a:pPr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458898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A0D229-DEDD-4451-A5B0-96C3C61B6BF3}" type="slidenum">
              <a:rPr lang="ru-RU" smtClean="0"/>
              <a:pPr/>
              <a:t>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6342832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A0D229-DEDD-4451-A5B0-96C3C61B6BF3}" type="slidenum">
              <a:rPr lang="ru-RU" smtClean="0"/>
              <a:pPr/>
              <a:t>20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25672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A0D229-DEDD-4451-A5B0-96C3C61B6BF3}" type="slidenum">
              <a:rPr lang="ru-RU" smtClean="0"/>
              <a:pPr/>
              <a:t>21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375810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A0D229-DEDD-4451-A5B0-96C3C61B6BF3}" type="slidenum">
              <a:rPr lang="ru-RU" smtClean="0"/>
              <a:pPr/>
              <a:t>22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769287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A0D229-DEDD-4451-A5B0-96C3C61B6BF3}" type="slidenum">
              <a:rPr lang="ru-RU" smtClean="0"/>
              <a:pPr/>
              <a:t>23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642516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A0D229-DEDD-4451-A5B0-96C3C61B6BF3}" type="slidenum">
              <a:rPr lang="ru-RU" smtClean="0"/>
              <a:pPr/>
              <a:t>24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880025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A0D229-DEDD-4451-A5B0-96C3C61B6BF3}" type="slidenum">
              <a:rPr lang="ru-RU" smtClean="0"/>
              <a:pPr/>
              <a:t>25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3428345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A0D229-DEDD-4451-A5B0-96C3C61B6BF3}" type="slidenum">
              <a:rPr lang="ru-RU" smtClean="0"/>
              <a:pPr/>
              <a:t>26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38220029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A0D229-DEDD-4451-A5B0-96C3C61B6BF3}" type="slidenum">
              <a:rPr lang="ru-RU" smtClean="0"/>
              <a:pPr/>
              <a:t>27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2871122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A0D229-DEDD-4451-A5B0-96C3C61B6BF3}" type="slidenum">
              <a:rPr lang="ru-RU" smtClean="0"/>
              <a:pPr/>
              <a:t>28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3486669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A0D229-DEDD-4451-A5B0-96C3C61B6BF3}" type="slidenum">
              <a:rPr lang="ru-RU" smtClean="0"/>
              <a:pPr/>
              <a:t>29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0258699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A0D229-DEDD-4451-A5B0-96C3C61B6BF3}" type="slidenum">
              <a:rPr lang="ru-RU" smtClean="0"/>
              <a:pPr/>
              <a:t>30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35490538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A0D229-DEDD-4451-A5B0-96C3C61B6BF3}" type="slidenum">
              <a:rPr lang="ru-RU" smtClean="0"/>
              <a:pPr/>
              <a:t>31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78541885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A0D229-DEDD-4451-A5B0-96C3C61B6BF3}" type="slidenum">
              <a:rPr lang="ru-RU" smtClean="0"/>
              <a:pPr/>
              <a:t>32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21314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4" name="Group 2"/>
          <p:cNvGrpSpPr>
            <a:grpSpLocks/>
          </p:cNvGrpSpPr>
          <p:nvPr/>
        </p:nvGrpSpPr>
        <p:grpSpPr bwMode="auto">
          <a:xfrm>
            <a:off x="-1035050" y="1552575"/>
            <a:ext cx="10179050" cy="5305425"/>
            <a:chOff x="-652" y="978"/>
            <a:chExt cx="6412" cy="3342"/>
          </a:xfrm>
        </p:grpSpPr>
        <p:sp>
          <p:nvSpPr>
            <p:cNvPr id="3075" name="Freeform 3"/>
            <p:cNvSpPr>
              <a:spLocks/>
            </p:cNvSpPr>
            <p:nvPr/>
          </p:nvSpPr>
          <p:spPr bwMode="auto">
            <a:xfrm>
              <a:off x="2061" y="1707"/>
              <a:ext cx="3699" cy="2613"/>
            </a:xfrm>
            <a:custGeom>
              <a:avLst/>
              <a:gdLst/>
              <a:ahLst/>
              <a:cxnLst>
                <a:cxn ang="0">
                  <a:pos x="1523" y="2611"/>
                </a:cxn>
                <a:cxn ang="0">
                  <a:pos x="3698" y="2612"/>
                </a:cxn>
                <a:cxn ang="0">
                  <a:pos x="3698" y="2228"/>
                </a:cxn>
                <a:cxn ang="0">
                  <a:pos x="0" y="0"/>
                </a:cxn>
                <a:cxn ang="0">
                  <a:pos x="160" y="118"/>
                </a:cxn>
                <a:cxn ang="0">
                  <a:pos x="292" y="219"/>
                </a:cxn>
                <a:cxn ang="0">
                  <a:pos x="441" y="347"/>
                </a:cxn>
                <a:cxn ang="0">
                  <a:pos x="585" y="482"/>
                </a:cxn>
                <a:cxn ang="0">
                  <a:pos x="796" y="711"/>
                </a:cxn>
                <a:cxn ang="0">
                  <a:pos x="983" y="955"/>
                </a:cxn>
                <a:cxn ang="0">
                  <a:pos x="1119" y="1168"/>
                </a:cxn>
                <a:cxn ang="0">
                  <a:pos x="1238" y="1388"/>
                </a:cxn>
                <a:cxn ang="0">
                  <a:pos x="1331" y="1608"/>
                </a:cxn>
                <a:cxn ang="0">
                  <a:pos x="1400" y="1809"/>
                </a:cxn>
                <a:cxn ang="0">
                  <a:pos x="1447" y="1979"/>
                </a:cxn>
                <a:cxn ang="0">
                  <a:pos x="1490" y="2190"/>
                </a:cxn>
                <a:cxn ang="0">
                  <a:pos x="1511" y="2374"/>
                </a:cxn>
                <a:cxn ang="0">
                  <a:pos x="1523" y="2611"/>
                </a:cxn>
              </a:cxnLst>
              <a:rect l="0" t="0" r="r" b="b"/>
              <a:pathLst>
                <a:path w="3699" h="2613">
                  <a:moveTo>
                    <a:pt x="1523" y="2611"/>
                  </a:moveTo>
                  <a:lnTo>
                    <a:pt x="3698" y="2612"/>
                  </a:lnTo>
                  <a:lnTo>
                    <a:pt x="3698" y="2228"/>
                  </a:lnTo>
                  <a:lnTo>
                    <a:pt x="0" y="0"/>
                  </a:lnTo>
                  <a:lnTo>
                    <a:pt x="160" y="118"/>
                  </a:lnTo>
                  <a:lnTo>
                    <a:pt x="292" y="219"/>
                  </a:lnTo>
                  <a:lnTo>
                    <a:pt x="441" y="347"/>
                  </a:lnTo>
                  <a:lnTo>
                    <a:pt x="585" y="482"/>
                  </a:lnTo>
                  <a:lnTo>
                    <a:pt x="796" y="711"/>
                  </a:lnTo>
                  <a:lnTo>
                    <a:pt x="983" y="955"/>
                  </a:lnTo>
                  <a:lnTo>
                    <a:pt x="1119" y="1168"/>
                  </a:lnTo>
                  <a:lnTo>
                    <a:pt x="1238" y="1388"/>
                  </a:lnTo>
                  <a:lnTo>
                    <a:pt x="1331" y="1608"/>
                  </a:lnTo>
                  <a:lnTo>
                    <a:pt x="1400" y="1809"/>
                  </a:lnTo>
                  <a:lnTo>
                    <a:pt x="1447" y="1979"/>
                  </a:lnTo>
                  <a:lnTo>
                    <a:pt x="1490" y="2190"/>
                  </a:lnTo>
                  <a:lnTo>
                    <a:pt x="1511" y="2374"/>
                  </a:lnTo>
                  <a:lnTo>
                    <a:pt x="1523" y="2611"/>
                  </a:lnTo>
                </a:path>
              </a:pathLst>
            </a:custGeom>
            <a:gradFill rotWithShape="0">
              <a:gsLst>
                <a:gs pos="0">
                  <a:srgbClr val="2851CC"/>
                </a:gs>
                <a:gs pos="100000">
                  <a:schemeClr val="folHlink"/>
                </a:gs>
              </a:gsLst>
              <a:lin ang="0" scaled="1"/>
            </a:gradFill>
            <a:ln w="9525" cap="rnd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3076" name="Arc 4"/>
            <p:cNvSpPr>
              <a:spLocks/>
            </p:cNvSpPr>
            <p:nvPr/>
          </p:nvSpPr>
          <p:spPr bwMode="auto">
            <a:xfrm>
              <a:off x="-652" y="978"/>
              <a:ext cx="4237" cy="3342"/>
            </a:xfrm>
            <a:custGeom>
              <a:avLst/>
              <a:gdLst>
                <a:gd name="G0" fmla="+- 0 0 0"/>
                <a:gd name="G1" fmla="+- 21231 0 0"/>
                <a:gd name="G2" fmla="+- 21600 0 0"/>
                <a:gd name="T0" fmla="*/ 3977 w 21600"/>
                <a:gd name="T1" fmla="*/ 0 h 21231"/>
                <a:gd name="T2" fmla="*/ 21600 w 21600"/>
                <a:gd name="T3" fmla="*/ 21231 h 21231"/>
                <a:gd name="T4" fmla="*/ 0 w 21600"/>
                <a:gd name="T5" fmla="*/ 21231 h 21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231" fill="none" extrusionOk="0">
                  <a:moveTo>
                    <a:pt x="3976" y="0"/>
                  </a:moveTo>
                  <a:cubicBezTo>
                    <a:pt x="14194" y="1914"/>
                    <a:pt x="21600" y="10835"/>
                    <a:pt x="21600" y="21231"/>
                  </a:cubicBezTo>
                </a:path>
                <a:path w="21600" h="21231" stroke="0" extrusionOk="0">
                  <a:moveTo>
                    <a:pt x="3976" y="0"/>
                  </a:moveTo>
                  <a:cubicBezTo>
                    <a:pt x="14194" y="1914"/>
                    <a:pt x="21600" y="10835"/>
                    <a:pt x="21600" y="21231"/>
                  </a:cubicBezTo>
                  <a:lnTo>
                    <a:pt x="0" y="21231"/>
                  </a:lnTo>
                  <a:close/>
                </a:path>
              </a:pathLst>
            </a:custGeom>
            <a:noFill/>
            <a:ln w="12700" cap="rnd">
              <a:solidFill>
                <a:schemeClr val="folHlink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sp>
        <p:nvSpPr>
          <p:cNvPr id="3077" name="Rectangle 5"/>
          <p:cNvSpPr>
            <a:spLocks noGrp="1" noChangeArrowheads="1"/>
          </p:cNvSpPr>
          <p:nvPr>
            <p:ph type="ctrTitle" sz="quarter"/>
          </p:nvPr>
        </p:nvSpPr>
        <p:spPr>
          <a:xfrm>
            <a:off x="1293813" y="762000"/>
            <a:ext cx="7772400" cy="1143000"/>
          </a:xfrm>
        </p:spPr>
        <p:txBody>
          <a:bodyPr anchor="b"/>
          <a:lstStyle>
            <a:lvl1pPr>
              <a:defRPr>
                <a:solidFill>
                  <a:srgbClr val="FFCC66"/>
                </a:solidFill>
              </a:defRPr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685800" y="3429000"/>
            <a:ext cx="6400800" cy="1752600"/>
          </a:xfrm>
        </p:spPr>
        <p:txBody>
          <a:bodyPr anchor="ctr"/>
          <a:lstStyle>
            <a:lvl1pPr marL="0" indent="0" algn="ctr">
              <a:buFontTx/>
              <a:buNone/>
              <a:defRPr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3080" name="Rectangle 8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3081" name="Rectangle 9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DA69FEE-C5DA-4FEA-8220-A9E452438D1A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307B9E-127B-4E98-88B6-5968F520B907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99B446-7CBF-4808-BEBA-5C29C661F8A3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1BC1DE-C39F-4D26-8E90-57A01C9E538F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8398E0E-D294-431F-B623-1D83A89A928F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2AC17E-13E1-4119-87D7-4C66F6674860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957389-EA0F-4821-902E-3D3BB2F9AEB7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28775F-53A4-465B-BE2C-77F0D4C63C89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7306EE1-5EF9-4598-95B7-1EAC52284215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E548446-7465-4C2C-B46F-EB32B7E7CCA7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D02F536-FB3C-4799-8173-13E66C41F28E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bg2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0" name="Group 2"/>
          <p:cNvGrpSpPr>
            <a:grpSpLocks/>
          </p:cNvGrpSpPr>
          <p:nvPr/>
        </p:nvGrpSpPr>
        <p:grpSpPr bwMode="auto">
          <a:xfrm>
            <a:off x="0" y="1588"/>
            <a:ext cx="9132888" cy="6845300"/>
            <a:chOff x="0" y="1"/>
            <a:chExt cx="5753" cy="4312"/>
          </a:xfrm>
        </p:grpSpPr>
        <p:sp>
          <p:nvSpPr>
            <p:cNvPr id="2051" name="Freeform 3"/>
            <p:cNvSpPr>
              <a:spLocks/>
            </p:cNvSpPr>
            <p:nvPr/>
          </p:nvSpPr>
          <p:spPr bwMode="auto">
            <a:xfrm>
              <a:off x="3394" y="999"/>
              <a:ext cx="2359" cy="3314"/>
            </a:xfrm>
            <a:custGeom>
              <a:avLst/>
              <a:gdLst/>
              <a:ahLst/>
              <a:cxnLst>
                <a:cxn ang="0">
                  <a:pos x="1905" y="3312"/>
                </a:cxn>
                <a:cxn ang="0">
                  <a:pos x="2358" y="3313"/>
                </a:cxn>
                <a:cxn ang="0">
                  <a:pos x="2358" y="1437"/>
                </a:cxn>
                <a:cxn ang="0">
                  <a:pos x="0" y="0"/>
                </a:cxn>
                <a:cxn ang="0">
                  <a:pos x="201" y="150"/>
                </a:cxn>
                <a:cxn ang="0">
                  <a:pos x="366" y="279"/>
                </a:cxn>
                <a:cxn ang="0">
                  <a:pos x="552" y="441"/>
                </a:cxn>
                <a:cxn ang="0">
                  <a:pos x="732" y="612"/>
                </a:cxn>
                <a:cxn ang="0">
                  <a:pos x="996" y="903"/>
                </a:cxn>
                <a:cxn ang="0">
                  <a:pos x="1230" y="1212"/>
                </a:cxn>
                <a:cxn ang="0">
                  <a:pos x="1400" y="1482"/>
                </a:cxn>
                <a:cxn ang="0">
                  <a:pos x="1548" y="1761"/>
                </a:cxn>
                <a:cxn ang="0">
                  <a:pos x="1665" y="2040"/>
                </a:cxn>
                <a:cxn ang="0">
                  <a:pos x="1751" y="2295"/>
                </a:cxn>
                <a:cxn ang="0">
                  <a:pos x="1809" y="2511"/>
                </a:cxn>
                <a:cxn ang="0">
                  <a:pos x="1863" y="2778"/>
                </a:cxn>
                <a:cxn ang="0">
                  <a:pos x="1890" y="3012"/>
                </a:cxn>
                <a:cxn ang="0">
                  <a:pos x="1905" y="3312"/>
                </a:cxn>
              </a:cxnLst>
              <a:rect l="0" t="0" r="r" b="b"/>
              <a:pathLst>
                <a:path w="2359" h="3314">
                  <a:moveTo>
                    <a:pt x="1905" y="3312"/>
                  </a:moveTo>
                  <a:lnTo>
                    <a:pt x="2358" y="3313"/>
                  </a:lnTo>
                  <a:lnTo>
                    <a:pt x="2358" y="1437"/>
                  </a:lnTo>
                  <a:lnTo>
                    <a:pt x="0" y="0"/>
                  </a:lnTo>
                  <a:lnTo>
                    <a:pt x="201" y="150"/>
                  </a:lnTo>
                  <a:lnTo>
                    <a:pt x="366" y="279"/>
                  </a:lnTo>
                  <a:lnTo>
                    <a:pt x="552" y="441"/>
                  </a:lnTo>
                  <a:lnTo>
                    <a:pt x="732" y="612"/>
                  </a:lnTo>
                  <a:lnTo>
                    <a:pt x="996" y="903"/>
                  </a:lnTo>
                  <a:lnTo>
                    <a:pt x="1230" y="1212"/>
                  </a:lnTo>
                  <a:lnTo>
                    <a:pt x="1400" y="1482"/>
                  </a:lnTo>
                  <a:lnTo>
                    <a:pt x="1548" y="1761"/>
                  </a:lnTo>
                  <a:lnTo>
                    <a:pt x="1665" y="2040"/>
                  </a:lnTo>
                  <a:lnTo>
                    <a:pt x="1751" y="2295"/>
                  </a:lnTo>
                  <a:lnTo>
                    <a:pt x="1809" y="2511"/>
                  </a:lnTo>
                  <a:lnTo>
                    <a:pt x="1863" y="2778"/>
                  </a:lnTo>
                  <a:lnTo>
                    <a:pt x="1890" y="3012"/>
                  </a:lnTo>
                  <a:lnTo>
                    <a:pt x="1905" y="3312"/>
                  </a:lnTo>
                </a:path>
              </a:pathLst>
            </a:custGeom>
            <a:gradFill rotWithShape="0">
              <a:gsLst>
                <a:gs pos="0">
                  <a:srgbClr val="2851CC"/>
                </a:gs>
                <a:gs pos="100000">
                  <a:schemeClr val="folHlink"/>
                </a:gs>
              </a:gsLst>
              <a:lin ang="0" scaled="1"/>
            </a:gradFill>
            <a:ln w="9525" cap="rnd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2052" name="Arc 4"/>
            <p:cNvSpPr>
              <a:spLocks/>
            </p:cNvSpPr>
            <p:nvPr/>
          </p:nvSpPr>
          <p:spPr bwMode="auto">
            <a:xfrm>
              <a:off x="0" y="1"/>
              <a:ext cx="5298" cy="4312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21600"/>
                <a:gd name="T2" fmla="*/ 21600 w 21600"/>
                <a:gd name="T3" fmla="*/ 21600 h 21600"/>
                <a:gd name="T4" fmla="*/ 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12700" cap="rnd">
              <a:solidFill>
                <a:schemeClr val="folHlink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7" rIns="92075" bIns="46037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7" rIns="92075" bIns="4603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7" rIns="92075" bIns="46037" numCol="1" anchor="ctr" anchorCtr="0" compatLnSpc="1">
            <a:prstTxWarp prst="textNoShape">
              <a:avLst/>
            </a:prstTxWarp>
          </a:bodyPr>
          <a:lstStyle>
            <a:lvl1pPr eaLnBrk="0" hangingPunct="0">
              <a:defRPr sz="1400"/>
            </a:lvl1pPr>
          </a:lstStyle>
          <a:p>
            <a:endParaRPr lang="ru-RU"/>
          </a:p>
        </p:txBody>
      </p:sp>
      <p:sp>
        <p:nvSpPr>
          <p:cNvPr id="2056" name="Rectangle 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7" rIns="92075" bIns="46037" numCol="1" anchor="ctr" anchorCtr="0" compatLnSpc="1">
            <a:prstTxWarp prst="textNoShape">
              <a:avLst/>
            </a:prstTxWarp>
          </a:bodyPr>
          <a:lstStyle>
            <a:lvl1pPr algn="ctr" eaLnBrk="0" hangingPunct="0">
              <a:defRPr sz="1400"/>
            </a:lvl1pPr>
          </a:lstStyle>
          <a:p>
            <a:endParaRPr lang="ru-RU"/>
          </a:p>
        </p:txBody>
      </p:sp>
      <p:sp>
        <p:nvSpPr>
          <p:cNvPr id="2057" name="Rectangle 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7" rIns="92075" bIns="46037" numCol="1" anchor="ctr" anchorCtr="0" compatLnSpc="1">
            <a:prstTxWarp prst="textNoShape">
              <a:avLst/>
            </a:prstTxWarp>
          </a:bodyPr>
          <a:lstStyle>
            <a:lvl1pPr algn="r" eaLnBrk="0" hangingPunct="0">
              <a:defRPr sz="1400"/>
            </a:lvl1pPr>
          </a:lstStyle>
          <a:p>
            <a:fld id="{8AE20896-39DA-4BF2-8FB2-C7A821B90702}" type="slidenum">
              <a:rPr lang="ru-RU"/>
              <a:pPr/>
              <a:t>‹#›</a:t>
            </a:fld>
            <a:endParaRPr lang="ru-RU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accent2"/>
        </a:buClr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tx1"/>
        </a:buClr>
        <a:buChar char="•"/>
        <a:defRPr sz="32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Char char="•"/>
        <a:defRPr sz="32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Char char="•"/>
        <a:defRPr sz="32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Char char="•"/>
        <a:defRPr sz="32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Char char="•"/>
        <a:defRPr sz="32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Char char="•"/>
        <a:defRPr sz="32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Char char="•"/>
        <a:defRPr sz="32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Char char="•"/>
        <a:defRPr sz="32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7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9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2"/>
          <p:cNvSpPr>
            <a:spLocks noGrp="1" noRot="1" noChangeArrowheads="1"/>
          </p:cNvSpPr>
          <p:nvPr>
            <p:ph type="ctrTitle" sz="quarter"/>
          </p:nvPr>
        </p:nvSpPr>
        <p:spPr>
          <a:xfrm>
            <a:off x="611560" y="620688"/>
            <a:ext cx="4320479" cy="1944216"/>
          </a:xfrm>
        </p:spPr>
        <p:txBody>
          <a:bodyPr/>
          <a:lstStyle/>
          <a:p>
            <a:r>
              <a:rPr lang="ru-RU" sz="6000" b="1" dirty="0" smtClean="0">
                <a:solidFill>
                  <a:srgbClr val="FF3300"/>
                </a:solidFill>
                <a:latin typeface="Monotype Corsiva" pitchFamily="66" charset="0"/>
              </a:rPr>
              <a:t>«Мы против терроризма»</a:t>
            </a:r>
            <a:endParaRPr lang="ru-RU" sz="6000" b="1" dirty="0">
              <a:solidFill>
                <a:srgbClr val="FF3300"/>
              </a:solidFill>
              <a:latin typeface="Monotype Corsiva" pitchFamily="66" charset="0"/>
            </a:endParaRPr>
          </a:p>
        </p:txBody>
      </p:sp>
      <p:pic>
        <p:nvPicPr>
          <p:cNvPr id="13" name="Picture 4" descr="115_va090119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8625" y="0"/>
            <a:ext cx="3635375" cy="4857750"/>
          </a:xfrm>
          <a:prstGeom prst="rect">
            <a:avLst/>
          </a:prstGeom>
          <a:noFill/>
        </p:spPr>
      </p:pic>
      <p:pic>
        <p:nvPicPr>
          <p:cNvPr id="14" name="Picture 5" descr="30230_20070901135018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716338"/>
            <a:ext cx="4284663" cy="314166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"/>
          <p:cNvSpPr>
            <a:spLocks noGrp="1" noRot="1" noChangeArrowheads="1"/>
          </p:cNvSpPr>
          <p:nvPr>
            <p:ph type="title"/>
          </p:nvPr>
        </p:nvSpPr>
        <p:spPr>
          <a:xfrm>
            <a:off x="685800" y="609600"/>
            <a:ext cx="7772400" cy="6059488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ru-RU" sz="2000" b="1" i="1" dirty="0"/>
              <a:t>	 </a:t>
            </a:r>
            <a:r>
              <a:rPr lang="ru-RU" sz="3600" i="1" dirty="0">
                <a:solidFill>
                  <a:srgbClr val="FFC000"/>
                </a:solidFill>
                <a:latin typeface="Monotype Corsiva" pitchFamily="66" charset="0"/>
              </a:rPr>
              <a:t>Маленьким жителям Беслана, чьи имена навсегда останутся в памяти человечества, их  учителям,  наставникам, до последней минуты сердцем прикрывавшим своих питомцев и  разделившим тяжесть выпавших на их долю испытаний, несгибаемым отцам и матерям Беслана –   всем тем, кто погиб в темном пекле пылающего ада и кто выжил в эти страшные сентябрьские дни, </a:t>
            </a:r>
            <a:r>
              <a:rPr lang="ru-RU" sz="3600" i="1" dirty="0" smtClean="0">
                <a:solidFill>
                  <a:srgbClr val="FFC000"/>
                </a:solidFill>
                <a:latin typeface="Monotype Corsiva" pitchFamily="66" charset="0"/>
              </a:rPr>
              <a:t>посвятили мы наше мероприятие…                                                                            </a:t>
            </a:r>
            <a:endParaRPr lang="ru-RU" sz="3600" i="1" dirty="0">
              <a:solidFill>
                <a:srgbClr val="FFC000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30230_20070901135018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 l="9857" t="22670" r="18005" b="14830"/>
          <a:stretch>
            <a:fillRect/>
          </a:stretch>
        </p:blipFill>
        <p:spPr>
          <a:xfrm rot="1277379">
            <a:off x="5422177" y="440729"/>
            <a:ext cx="3396596" cy="2591469"/>
          </a:xfrm>
          <a:noFill/>
          <a:ln/>
        </p:spPr>
      </p:pic>
      <p:sp>
        <p:nvSpPr>
          <p:cNvPr id="8" name="Rectangle 3"/>
          <p:cNvSpPr>
            <a:spLocks noGrp="1" noRot="1" noChangeArrowheads="1"/>
          </p:cNvSpPr>
          <p:nvPr>
            <p:ph type="title"/>
          </p:nvPr>
        </p:nvSpPr>
        <p:spPr>
          <a:xfrm>
            <a:off x="467544" y="1556792"/>
            <a:ext cx="7848872" cy="5616624"/>
          </a:xfrm>
        </p:spPr>
        <p:txBody>
          <a:bodyPr/>
          <a:lstStyle/>
          <a:p>
            <a:r>
              <a:rPr lang="ru-RU" sz="4000" b="1" dirty="0">
                <a:latin typeface="Monotype Corsiva" pitchFamily="66" charset="0"/>
              </a:rPr>
              <a:t>Первое сентября в школе №1 в городке Беслан стало черным днем. В один момент праздник превратился в трагедию. Что произошло, как могло получиться, что цветы первоклашек, принесенные учителям, валяются в лужах крови?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1979613" y="0"/>
            <a:ext cx="7772400" cy="874713"/>
          </a:xfrm>
        </p:spPr>
        <p:txBody>
          <a:bodyPr/>
          <a:lstStyle/>
          <a:p>
            <a:r>
              <a:rPr lang="ru-RU" sz="4000" b="1" i="1"/>
              <a:t>Хронология событий: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850" y="620713"/>
            <a:ext cx="7918450" cy="3024187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ru-RU" sz="2800" b="1"/>
              <a:t>1 сентября.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sz="2800" b="1"/>
              <a:t>	9.15 – 9.20 – группа боевиков на двух автомобилях подъехала к школе №1 в городе Беслан. В школе только что закончилась торжественная линейка, и дети с родителями заходили в здание. Боевики стали загонять людей в здание школы. Лишь некоторым сразу удаётся сбежать.</a:t>
            </a:r>
          </a:p>
        </p:txBody>
      </p:sp>
      <p:pic>
        <p:nvPicPr>
          <p:cNvPr id="9220" name="Picture 4" descr="beslan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95736" y="3667279"/>
            <a:ext cx="4572000" cy="30511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0" dur="500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/>
      <p:bldP spid="9219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333375"/>
            <a:ext cx="8748712" cy="1700213"/>
          </a:xfrm>
        </p:spPr>
        <p:txBody>
          <a:bodyPr/>
          <a:lstStyle/>
          <a:p>
            <a:pPr algn="ctr">
              <a:lnSpc>
                <a:spcPct val="90000"/>
              </a:lnSpc>
              <a:buFontTx/>
              <a:buNone/>
            </a:pPr>
            <a:r>
              <a:rPr lang="ru-RU" sz="2800" b="1"/>
              <a:t>	10.50 – вокруг школы выставляется оцепление из бойцов ВВ, милиции и спецназа. К кольцу оцепления собираются родственники и жители города.</a:t>
            </a:r>
          </a:p>
        </p:txBody>
      </p:sp>
      <p:pic>
        <p:nvPicPr>
          <p:cNvPr id="10244" name="Picture 4" descr="Beslan%20School_1"/>
          <p:cNvPicPr>
            <a:picLocks noChangeAspect="1" noChangeArrowheads="1"/>
          </p:cNvPicPr>
          <p:nvPr/>
        </p:nvPicPr>
        <p:blipFill rotWithShape="1">
          <a:blip r:embed="rId3" cstate="print"/>
          <a:srcRect r="-523" b="10193"/>
          <a:stretch/>
        </p:blipFill>
        <p:spPr bwMode="auto">
          <a:xfrm>
            <a:off x="1187624" y="1916832"/>
            <a:ext cx="6984776" cy="46805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850" y="4941888"/>
            <a:ext cx="7772400" cy="1916112"/>
          </a:xfrm>
        </p:spPr>
        <p:txBody>
          <a:bodyPr/>
          <a:lstStyle/>
          <a:p>
            <a:pPr algn="ctr">
              <a:lnSpc>
                <a:spcPct val="90000"/>
              </a:lnSpc>
              <a:buFontTx/>
              <a:buNone/>
            </a:pPr>
            <a:r>
              <a:rPr lang="ru-RU" b="1"/>
              <a:t>	В здании находится 1128 заложников. Большинство – дети. Их удерживает 32 террориста. Среди них – женщины-шахидки.</a:t>
            </a:r>
          </a:p>
        </p:txBody>
      </p:sp>
      <p:pic>
        <p:nvPicPr>
          <p:cNvPr id="11270" name="Picture 6" descr="beslan5"/>
          <p:cNvPicPr>
            <a:picLocks noChangeAspect="1" noChangeArrowheads="1"/>
          </p:cNvPicPr>
          <p:nvPr/>
        </p:nvPicPr>
        <p:blipFill>
          <a:blip r:embed="rId3" cstate="print"/>
          <a:srcRect t="10669" b="20395"/>
          <a:stretch>
            <a:fillRect/>
          </a:stretch>
        </p:blipFill>
        <p:spPr bwMode="auto">
          <a:xfrm>
            <a:off x="0" y="0"/>
            <a:ext cx="9144000" cy="47371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1188" y="5013325"/>
            <a:ext cx="8243887" cy="1844675"/>
          </a:xfrm>
        </p:spPr>
        <p:txBody>
          <a:bodyPr/>
          <a:lstStyle/>
          <a:p>
            <a:pPr algn="ctr">
              <a:lnSpc>
                <a:spcPct val="80000"/>
              </a:lnSpc>
              <a:buFontTx/>
              <a:buNone/>
            </a:pPr>
            <a:r>
              <a:rPr lang="ru-RU" sz="2800" b="1"/>
              <a:t>	Почти все заложники были согнаны в спортзал, который боевики заминировали несколькими цепями взрывчатки. Самая большая бомба была подвешена к баскетбольной сетке. </a:t>
            </a:r>
          </a:p>
        </p:txBody>
      </p:sp>
      <p:pic>
        <p:nvPicPr>
          <p:cNvPr id="12292" name="Picture 4" descr="beslan7"/>
          <p:cNvPicPr>
            <a:picLocks noChangeAspect="1" noChangeArrowheads="1"/>
          </p:cNvPicPr>
          <p:nvPr/>
        </p:nvPicPr>
        <p:blipFill>
          <a:blip r:embed="rId3" cstate="print"/>
          <a:srcRect l="-978" t="12170" b="12973"/>
          <a:stretch>
            <a:fillRect/>
          </a:stretch>
        </p:blipFill>
        <p:spPr bwMode="auto">
          <a:xfrm>
            <a:off x="395288" y="0"/>
            <a:ext cx="8748712" cy="49196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55650" y="260350"/>
            <a:ext cx="7772400" cy="1592263"/>
          </a:xfrm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ru-RU" sz="2800" b="1"/>
              <a:t>	11.15 – боевики разбивают окна школы. Специалисты считают, что это делается для того, чтобы невозможно было использовать газ.</a:t>
            </a:r>
          </a:p>
        </p:txBody>
      </p:sp>
      <p:pic>
        <p:nvPicPr>
          <p:cNvPr id="13319" name="Picture 7" descr="beslan3"/>
          <p:cNvPicPr>
            <a:picLocks noChangeAspect="1" noChangeArrowheads="1"/>
          </p:cNvPicPr>
          <p:nvPr/>
        </p:nvPicPr>
        <p:blipFill>
          <a:blip r:embed="rId3" cstate="print"/>
          <a:srcRect t="11060" b="12872"/>
          <a:stretch>
            <a:fillRect/>
          </a:stretch>
        </p:blipFill>
        <p:spPr bwMode="auto">
          <a:xfrm>
            <a:off x="323850" y="1960563"/>
            <a:ext cx="8567738" cy="489743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3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9750" y="5343525"/>
            <a:ext cx="7989888" cy="1514475"/>
          </a:xfrm>
        </p:spPr>
        <p:txBody>
          <a:bodyPr/>
          <a:lstStyle/>
          <a:p>
            <a:pPr>
              <a:buFontTx/>
              <a:buNone/>
            </a:pPr>
            <a:r>
              <a:rPr lang="ru-RU" sz="2800"/>
              <a:t>	11.25 – террористы выдвигают первое требование: выпустить боевиков, арестованных за нападение на Ингушетию.</a:t>
            </a:r>
          </a:p>
        </p:txBody>
      </p:sp>
      <p:pic>
        <p:nvPicPr>
          <p:cNvPr id="14340" name="Picture 4" descr="beslan6"/>
          <p:cNvPicPr>
            <a:picLocks noChangeAspect="1" noChangeArrowheads="1"/>
          </p:cNvPicPr>
          <p:nvPr/>
        </p:nvPicPr>
        <p:blipFill>
          <a:blip r:embed="rId3" cstate="print"/>
          <a:srcRect t="13089" b="14740"/>
          <a:stretch>
            <a:fillRect/>
          </a:stretch>
        </p:blipFill>
        <p:spPr bwMode="auto">
          <a:xfrm>
            <a:off x="0" y="0"/>
            <a:ext cx="9144000" cy="510063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850" y="908050"/>
            <a:ext cx="8278813" cy="5445125"/>
          </a:xfrm>
        </p:spPr>
        <p:txBody>
          <a:bodyPr/>
          <a:lstStyle/>
          <a:p>
            <a:pPr algn="ctr">
              <a:buFontTx/>
              <a:buNone/>
            </a:pPr>
            <a:r>
              <a:rPr lang="ru-RU" sz="4000" b="1"/>
              <a:t>	13.20 – новое требование террористов: вывод всех российских войск из Чечни. В первый день было убито около 20 заложников.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4221163"/>
            <a:ext cx="7772400" cy="2349500"/>
          </a:xfrm>
        </p:spPr>
        <p:txBody>
          <a:bodyPr/>
          <a:lstStyle/>
          <a:p>
            <a:r>
              <a:rPr lang="ru-RU" sz="2800"/>
              <a:t>2 сентября.</a:t>
            </a:r>
          </a:p>
          <a:p>
            <a:pPr>
              <a:buFontTx/>
              <a:buNone/>
            </a:pPr>
            <a:r>
              <a:rPr lang="ru-RU" sz="2800"/>
              <a:t>	Освобождены трое женщин с грудными детьми и чуть позже ещё 26 человек – женщин и детей. Ведутся переговоры с боевиками. Намерения штурмовать школу нет.</a:t>
            </a:r>
          </a:p>
        </p:txBody>
      </p:sp>
      <p:pic>
        <p:nvPicPr>
          <p:cNvPr id="16388" name="Picture 4" descr="68Foto_10-med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83768" y="188640"/>
            <a:ext cx="6461125" cy="45053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 uiExpand="1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4213" y="260350"/>
            <a:ext cx="7772400" cy="1376363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ru-RU" sz="2800"/>
              <a:t>3 сентября.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ru-RU" sz="2800"/>
              <a:t>	12.55 – сотрудники МЧС начинают эвакуацию тел заложников, убитых в первый день.</a:t>
            </a:r>
          </a:p>
        </p:txBody>
      </p:sp>
      <p:pic>
        <p:nvPicPr>
          <p:cNvPr id="17412" name="Picture 4" descr="68Foto_11-med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00113" y="1851025"/>
            <a:ext cx="7488237" cy="50069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1" grpId="0" uiExpand="1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4213" y="4402138"/>
            <a:ext cx="7772400" cy="2455862"/>
          </a:xfrm>
        </p:spPr>
        <p:txBody>
          <a:bodyPr/>
          <a:lstStyle/>
          <a:p>
            <a:pPr>
              <a:buFontTx/>
              <a:buNone/>
            </a:pPr>
            <a:r>
              <a:rPr lang="ru-RU" sz="2800"/>
              <a:t>	13.05 – в школе прогремели два мощных взрыва, началась стрельба. Причина взрыва официально не названа. Террористы запаниковали. Из школы выбегает первая группа заложников – около 30 человек. </a:t>
            </a:r>
          </a:p>
        </p:txBody>
      </p:sp>
      <p:pic>
        <p:nvPicPr>
          <p:cNvPr id="18436" name="Picture 4" descr="68Foto_14-med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4213" y="0"/>
            <a:ext cx="7683500" cy="41814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4213" y="260350"/>
            <a:ext cx="7772400" cy="1303338"/>
          </a:xfrm>
        </p:spPr>
        <p:txBody>
          <a:bodyPr/>
          <a:lstStyle/>
          <a:p>
            <a:pPr>
              <a:lnSpc>
                <a:spcPct val="90000"/>
              </a:lnSpc>
              <a:buFontTx/>
              <a:buNone/>
            </a:pPr>
            <a:r>
              <a:rPr lang="ru-RU" sz="2800"/>
              <a:t>	13.19 – третий взрыв. Перестрелка усиливается. Военные эвакуируют людей под открытым огнём.</a:t>
            </a:r>
          </a:p>
        </p:txBody>
      </p:sp>
      <p:pic>
        <p:nvPicPr>
          <p:cNvPr id="19462" name="Picture 6" descr="es-beslan390-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6375" y="1479550"/>
            <a:ext cx="6045200" cy="53784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19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9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4213" y="5373688"/>
            <a:ext cx="7772400" cy="1231900"/>
          </a:xfrm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ru-RU" sz="2800"/>
              <a:t>	13.30 – в школе обрушилась часть крыши. Начался пожар, в результате которого погибло большинство заложников.</a:t>
            </a:r>
          </a:p>
        </p:txBody>
      </p:sp>
      <p:pic>
        <p:nvPicPr>
          <p:cNvPr id="21508" name="Picture 4" descr="68Foto_05-med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7758113" cy="51863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7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4213" y="260350"/>
            <a:ext cx="7772400" cy="1808163"/>
          </a:xfrm>
        </p:spPr>
        <p:txBody>
          <a:bodyPr/>
          <a:lstStyle/>
          <a:p>
            <a:pPr>
              <a:buFontTx/>
              <a:buNone/>
            </a:pPr>
            <a:r>
              <a:rPr lang="ru-RU" sz="2800"/>
              <a:t>	13.52 – в здание входит спецназ, продолжается бой. Боевики пытаются выбраться и скрыться. Некоторым это удалось.</a:t>
            </a:r>
          </a:p>
        </p:txBody>
      </p:sp>
      <p:pic>
        <p:nvPicPr>
          <p:cNvPr id="22533" name="Picture 5" descr="beslan1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95154" y="1608118"/>
            <a:ext cx="6769334" cy="513449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2000"/>
                                        <p:tgtEl>
                                          <p:spTgt spid="22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55650" y="4402138"/>
            <a:ext cx="7772400" cy="2455862"/>
          </a:xfrm>
        </p:spPr>
        <p:txBody>
          <a:bodyPr/>
          <a:lstStyle/>
          <a:p>
            <a:pPr>
              <a:lnSpc>
                <a:spcPct val="90000"/>
              </a:lnSpc>
              <a:buFontTx/>
              <a:buNone/>
            </a:pPr>
            <a:r>
              <a:rPr lang="ru-RU"/>
              <a:t>	Все остальные действия направлены на то, чтобы потушить пожар, выловить боевиков (из 32 террористов перед судом предстал только один), освободить оставшихся заложников.</a:t>
            </a:r>
          </a:p>
        </p:txBody>
      </p:sp>
      <p:pic>
        <p:nvPicPr>
          <p:cNvPr id="23557" name="Picture 5" descr="мс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6375" y="134567"/>
            <a:ext cx="5687913" cy="42643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2000"/>
                                        <p:tgtEl>
                                          <p:spTgt spid="23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5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251520" y="0"/>
            <a:ext cx="8892480" cy="2708920"/>
          </a:xfrm>
        </p:spPr>
        <p:txBody>
          <a:bodyPr/>
          <a:lstStyle/>
          <a:p>
            <a:pPr algn="l"/>
            <a:r>
              <a:rPr lang="ru-RU" sz="2800" b="1" dirty="0" smtClean="0">
                <a:solidFill>
                  <a:schemeClr val="tx1"/>
                </a:solidFill>
                <a:latin typeface="Monotype Corsiva" pitchFamily="66" charset="0"/>
              </a:rPr>
              <a:t>С этого взрыва и начался вынужденный штурм. Бойцы спецназа, которые после взрывов пошли в бой , пытались  закрыть собой заложников. Позывные </a:t>
            </a:r>
            <a:r>
              <a:rPr lang="ru-RU" sz="2800" b="1" dirty="0">
                <a:solidFill>
                  <a:schemeClr val="tx1"/>
                </a:solidFill>
                <a:latin typeface="Monotype Corsiva" pitchFamily="66" charset="0"/>
              </a:rPr>
              <a:t>«Рубин», «Агат» и еще десятки других в эфире теперь кричали об одном: «Скорую помощь сюда, срочно!» Местные жители руками расчищали коридоры из автомашин и автобусов для машин медиков.</a:t>
            </a:r>
          </a:p>
        </p:txBody>
      </p:sp>
      <p:pic>
        <p:nvPicPr>
          <p:cNvPr id="8" name="Picture 4" descr="шн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>
          <a:xfrm rot="20989579">
            <a:off x="263576" y="3019277"/>
            <a:ext cx="3810000" cy="3323617"/>
          </a:xfrm>
          <a:noFill/>
          <a:ln/>
        </p:spPr>
      </p:pic>
      <p:pic>
        <p:nvPicPr>
          <p:cNvPr id="9" name="Picture 6" descr="ыф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/>
          <a:srcRect/>
          <a:stretch>
            <a:fillRect/>
          </a:stretch>
        </p:blipFill>
        <p:spPr>
          <a:xfrm rot="908663">
            <a:off x="4863270" y="3519131"/>
            <a:ext cx="3810000" cy="2736273"/>
          </a:xfrm>
          <a:noFill/>
          <a:ln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Содержимое 6" descr="Рисунок22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 rot="813289">
            <a:off x="5271312" y="2160073"/>
            <a:ext cx="3200134" cy="4226408"/>
          </a:xfrm>
        </p:spPr>
      </p:pic>
      <p:sp>
        <p:nvSpPr>
          <p:cNvPr id="5" name="Rectangle 8"/>
          <p:cNvSpPr>
            <a:spLocks noGrp="1" noRot="1" noChangeArrowheads="1"/>
          </p:cNvSpPr>
          <p:nvPr>
            <p:ph type="title"/>
          </p:nvPr>
        </p:nvSpPr>
        <p:spPr>
          <a:xfrm>
            <a:off x="395536" y="0"/>
            <a:ext cx="8352928" cy="2204864"/>
          </a:xfrm>
        </p:spPr>
        <p:txBody>
          <a:bodyPr/>
          <a:lstStyle/>
          <a:p>
            <a:pPr algn="l"/>
            <a:r>
              <a:rPr lang="ru-RU" sz="2400" b="1" dirty="0">
                <a:latin typeface="Monotype Corsiva" pitchFamily="66" charset="0"/>
              </a:rPr>
              <a:t/>
            </a:r>
            <a:br>
              <a:rPr lang="ru-RU" sz="2400" b="1" dirty="0">
                <a:latin typeface="Monotype Corsiva" pitchFamily="66" charset="0"/>
              </a:rPr>
            </a:br>
            <a:r>
              <a:rPr lang="ru-RU" sz="2400" b="1" dirty="0">
                <a:latin typeface="Monotype Corsiva" pitchFamily="66" charset="0"/>
              </a:rPr>
              <a:t>А в другой части города в это время стоял плач и причитания. Плакали женщины, когда узнавали своих родных среди убитых, плакал офицер, у которого на руках умерла девочка. На следующий день он сказал: «Все это можно было бы назвать победой, если не знать, какой ценой».</a:t>
            </a:r>
          </a:p>
        </p:txBody>
      </p:sp>
      <p:pic>
        <p:nvPicPr>
          <p:cNvPr id="6" name="Picture 4" descr="3"/>
          <p:cNvPicPr>
            <a:picLocks noGrp="1" noChangeAspect="1" noChangeArrowheads="1"/>
          </p:cNvPicPr>
          <p:nvPr>
            <p:ph sz="half" idx="1"/>
          </p:nvPr>
        </p:nvPicPr>
        <p:blipFill>
          <a:blip r:embed="rId4" cstate="print"/>
          <a:srcRect/>
          <a:stretch>
            <a:fillRect/>
          </a:stretch>
        </p:blipFill>
        <p:spPr>
          <a:xfrm rot="20904469">
            <a:off x="318711" y="2767392"/>
            <a:ext cx="3810000" cy="3558886"/>
          </a:xfrm>
          <a:noFill/>
          <a:ln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>
          <a:xfrm>
            <a:off x="684213" y="0"/>
            <a:ext cx="7772400" cy="5411788"/>
          </a:xfrm>
        </p:spPr>
        <p:txBody>
          <a:bodyPr/>
          <a:lstStyle/>
          <a:p>
            <a:r>
              <a:rPr lang="ru-RU" b="1">
                <a:solidFill>
                  <a:schemeClr val="hlink"/>
                </a:solidFill>
              </a:rPr>
              <a:t>В результате террористического акта в городе Беслане в школе№1 погиб 331 заложник, из них – 186 детей.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3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Рисунок13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549275"/>
            <a:ext cx="4318000" cy="5832475"/>
          </a:xfrm>
        </p:spPr>
        <p:txBody>
          <a:bodyPr/>
          <a:lstStyle/>
          <a:p>
            <a:pPr>
              <a:buFontTx/>
              <a:buNone/>
            </a:pPr>
            <a:r>
              <a:rPr lang="ru-RU" sz="2800"/>
              <a:t>	</a:t>
            </a:r>
            <a:r>
              <a:rPr lang="ru-RU" sz="2800" b="1"/>
              <a:t>Спустя несколько лет после трагедии вышла в свет книга Юлии Юзик «Бесланский словарь», в которой собраны воспоминания участников и очевидцев событий. Приведём несколько фрагментов из этой книги.</a:t>
            </a:r>
          </a:p>
        </p:txBody>
      </p:sp>
      <p:pic>
        <p:nvPicPr>
          <p:cNvPr id="34820" name="Picture 4" descr="Club_8819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92080" y="980728"/>
            <a:ext cx="3644900" cy="57594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2000"/>
                                        <p:tgtEl>
                                          <p:spTgt spid="34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9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>
          <a:xfrm>
            <a:off x="684213" y="0"/>
            <a:ext cx="7772400" cy="1143000"/>
          </a:xfrm>
        </p:spPr>
        <p:txBody>
          <a:bodyPr/>
          <a:lstStyle/>
          <a:p>
            <a:r>
              <a:rPr lang="ru-RU" b="1"/>
              <a:t>Беглянка.</a:t>
            </a:r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341438"/>
            <a:ext cx="7847013" cy="4754562"/>
          </a:xfrm>
        </p:spPr>
        <p:txBody>
          <a:bodyPr/>
          <a:lstStyle/>
          <a:p>
            <a:r>
              <a:rPr lang="ru-RU" sz="2800" b="1"/>
              <a:t>Мы вышли с сыном в коридор и увидели там женщину славянской внешности, с длинными волосами. На ней был комбинезон, а на голове – повязка с арабской надписью. Она стояла и курила, придерживая винтовку. Она была снайпером. Я видела её всего один раз. Среди убитых террористов её не было, и никто вообще про неё нигде не упоминал.</a:t>
            </a:r>
          </a:p>
          <a:p>
            <a:pPr>
              <a:buFontTx/>
              <a:buNone/>
            </a:pPr>
            <a:r>
              <a:rPr lang="ru-RU" sz="2800" b="1"/>
              <a:t>				Зарина Пухаева, заложница</a:t>
            </a:r>
            <a:r>
              <a:rPr lang="ru-RU" sz="280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5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58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58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58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2" grpId="0"/>
      <p:bldP spid="35843" grpId="0" uiExpand="1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>
          <a:xfrm>
            <a:off x="755650" y="0"/>
            <a:ext cx="7772400" cy="1143000"/>
          </a:xfrm>
        </p:spPr>
        <p:txBody>
          <a:bodyPr/>
          <a:lstStyle/>
          <a:p>
            <a:r>
              <a:rPr lang="ru-RU" b="1"/>
              <a:t>Вода.</a:t>
            </a:r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981200"/>
            <a:ext cx="7772400" cy="3392488"/>
          </a:xfrm>
        </p:spPr>
        <p:txBody>
          <a:bodyPr/>
          <a:lstStyle/>
          <a:p>
            <a:r>
              <a:rPr lang="ru-RU" b="1"/>
              <a:t>Больше всего в спортзале я думала о воде. Никогда не думала, что вода – самое ценное для человека. Без воды мы умирали.</a:t>
            </a:r>
          </a:p>
          <a:p>
            <a:pPr>
              <a:buFontTx/>
              <a:buNone/>
            </a:pPr>
            <a:r>
              <a:rPr lang="ru-RU" b="1"/>
              <a:t>				Ирина, заложница.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78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7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7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7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78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78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78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0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6" name="Picture 4" descr="3353434_beslan_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49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>
          <a:xfrm>
            <a:off x="755650" y="0"/>
            <a:ext cx="7772400" cy="1143000"/>
          </a:xfrm>
        </p:spPr>
        <p:txBody>
          <a:bodyPr/>
          <a:lstStyle/>
          <a:p>
            <a:r>
              <a:rPr lang="ru-RU" b="1"/>
              <a:t>Воздух.</a:t>
            </a:r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341438"/>
            <a:ext cx="7772400" cy="5183187"/>
          </a:xfrm>
        </p:spPr>
        <p:txBody>
          <a:bodyPr/>
          <a:lstStyle/>
          <a:p>
            <a:r>
              <a:rPr lang="ru-RU" sz="2800" b="1">
                <a:effectLst>
                  <a:outerShdw blurRad="38100" dist="38100" dir="2700000" algn="tl">
                    <a:srgbClr val="000000"/>
                  </a:outerShdw>
                </a:effectLst>
              </a:rPr>
              <a:t>Дышать в спортзале было нечем. Духота и вонь невыносимая. От испарений, пота, мочи голова отказывалась соображать. И тогда я придумала вот что: подошла к боевику и сказала, что мой сын астматик. Он разрешил нам выйти. Мы пошли в класс, где открыты окна. Никогда не думала, что воздух бывает так вкусен, так дорог, дороже денег.							Залина, заложница.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99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99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99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99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38" grpId="0"/>
      <p:bldP spid="39939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7" name="Picture 5" descr="n88n-s0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84175"/>
            <a:ext cx="9144000" cy="60896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389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>
          <a:xfrm>
            <a:off x="755650" y="0"/>
            <a:ext cx="7772400" cy="1143000"/>
          </a:xfrm>
        </p:spPr>
        <p:txBody>
          <a:bodyPr/>
          <a:lstStyle/>
          <a:p>
            <a:r>
              <a:rPr lang="ru-RU" b="1"/>
              <a:t>Завещание.</a:t>
            </a:r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196975"/>
            <a:ext cx="7772400" cy="4899025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ru-RU" b="1"/>
              <a:t>Аланка смотрела на меня, смотрела, а потом вдруг спросила: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ru-RU" b="1"/>
              <a:t>	- Мама, если бы тебе пришлось выбирать, чью жизнь спасти, твою или твоей мамы, ты бы что выбрала?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ru-RU" b="1"/>
              <a:t>	- Жизнь моей мамы, Алана.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ru-RU" b="1"/>
              <a:t>	- И я тоже. Твоя жизнь для меня дороже моей, - она серьёзно посмотрела мне в глаза.							Анета, мать.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8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8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8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8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8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8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81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81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81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81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81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81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81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81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481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0" grpId="0"/>
      <p:bldP spid="48131" grpId="0" uiExpand="1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b="1"/>
              <a:t>Исход.</a:t>
            </a:r>
          </a:p>
        </p:txBody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b="1"/>
              <a:t>А сколько было живых, когда пожар начинался! Кошмар! Настоящий ковёр из тел и тянущихся рук. Они ждали помощи, спасения. Они заживо сгорели.									Амран, заложник.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01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01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0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0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0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0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78" grpId="0"/>
      <p:bldP spid="50179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300" name="Picture 4" descr="123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588"/>
            <a:ext cx="9144000" cy="68595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55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40" name="Picture 4" descr="beslan0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71400"/>
            <a:ext cx="9144000" cy="721962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655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30206_20070901102236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01069072">
  <a:themeElements>
    <a:clrScheme name="01069072 1">
      <a:dk1>
        <a:srgbClr val="000000"/>
      </a:dk1>
      <a:lt1>
        <a:srgbClr val="FFFFFF"/>
      </a:lt1>
      <a:dk2>
        <a:srgbClr val="0000FF"/>
      </a:dk2>
      <a:lt2>
        <a:srgbClr val="FFCC66"/>
      </a:lt2>
      <a:accent1>
        <a:srgbClr val="00FFFF"/>
      </a:accent1>
      <a:accent2>
        <a:srgbClr val="FFFF00"/>
      </a:accent2>
      <a:accent3>
        <a:srgbClr val="AAAAFF"/>
      </a:accent3>
      <a:accent4>
        <a:srgbClr val="DADADA"/>
      </a:accent4>
      <a:accent5>
        <a:srgbClr val="AAFFFF"/>
      </a:accent5>
      <a:accent6>
        <a:srgbClr val="E7E700"/>
      </a:accent6>
      <a:hlink>
        <a:srgbClr val="FF0033"/>
      </a:hlink>
      <a:folHlink>
        <a:srgbClr val="3366FF"/>
      </a:folHlink>
    </a:clrScheme>
    <a:fontScheme name="01069072">
      <a:majorFont>
        <a:latin typeface="Arial"/>
        <a:ea typeface=""/>
        <a:cs typeface=""/>
      </a:majorFont>
      <a:minorFont>
        <a:latin typeface="Times New Roman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01069072 1">
        <a:dk1>
          <a:srgbClr val="000000"/>
        </a:dk1>
        <a:lt1>
          <a:srgbClr val="FFFFFF"/>
        </a:lt1>
        <a:dk2>
          <a:srgbClr val="0000FF"/>
        </a:dk2>
        <a:lt2>
          <a:srgbClr val="FFCC66"/>
        </a:lt2>
        <a:accent1>
          <a:srgbClr val="00FFFF"/>
        </a:accent1>
        <a:accent2>
          <a:srgbClr val="FFFF00"/>
        </a:accent2>
        <a:accent3>
          <a:srgbClr val="AAAAFF"/>
        </a:accent3>
        <a:accent4>
          <a:srgbClr val="DADADA"/>
        </a:accent4>
        <a:accent5>
          <a:srgbClr val="AAFFFF"/>
        </a:accent5>
        <a:accent6>
          <a:srgbClr val="E7E700"/>
        </a:accent6>
        <a:hlink>
          <a:srgbClr val="FF0033"/>
        </a:hlink>
        <a:folHlink>
          <a:srgbClr val="3366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01069072 2">
        <a:dk1>
          <a:srgbClr val="000000"/>
        </a:dk1>
        <a:lt1>
          <a:srgbClr val="FFFFFF"/>
        </a:lt1>
        <a:dk2>
          <a:srgbClr val="000000"/>
        </a:dk2>
        <a:lt2>
          <a:srgbClr val="CCECFF"/>
        </a:lt2>
        <a:accent1>
          <a:srgbClr val="6699FF"/>
        </a:accent1>
        <a:accent2>
          <a:srgbClr val="00CCCC"/>
        </a:accent2>
        <a:accent3>
          <a:srgbClr val="FFFFFF"/>
        </a:accent3>
        <a:accent4>
          <a:srgbClr val="000000"/>
        </a:accent4>
        <a:accent5>
          <a:srgbClr val="B8CAFF"/>
        </a:accent5>
        <a:accent6>
          <a:srgbClr val="00B9B9"/>
        </a:accent6>
        <a:hlink>
          <a:srgbClr val="CC99FF"/>
        </a:hlink>
        <a:folHlink>
          <a:srgbClr val="66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1069072 3">
        <a:dk1>
          <a:srgbClr val="000000"/>
        </a:dk1>
        <a:lt1>
          <a:srgbClr val="FFFFFF"/>
        </a:lt1>
        <a:dk2>
          <a:srgbClr val="000000"/>
        </a:dk2>
        <a:lt2>
          <a:srgbClr val="FFFFFF"/>
        </a:lt2>
        <a:accent1>
          <a:srgbClr val="CBCBCB"/>
        </a:accent1>
        <a:accent2>
          <a:srgbClr val="96969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878787"/>
        </a:accent6>
        <a:hlink>
          <a:srgbClr val="5F5F5F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1069072 4">
        <a:dk1>
          <a:srgbClr val="000000"/>
        </a:dk1>
        <a:lt1>
          <a:srgbClr val="FFFFFF"/>
        </a:lt1>
        <a:dk2>
          <a:srgbClr val="008080"/>
        </a:dk2>
        <a:lt2>
          <a:srgbClr val="FFCC66"/>
        </a:lt2>
        <a:accent1>
          <a:srgbClr val="0099CC"/>
        </a:accent1>
        <a:accent2>
          <a:srgbClr val="FFFF00"/>
        </a:accent2>
        <a:accent3>
          <a:srgbClr val="AAC0C0"/>
        </a:accent3>
        <a:accent4>
          <a:srgbClr val="DADADA"/>
        </a:accent4>
        <a:accent5>
          <a:srgbClr val="AACAE2"/>
        </a:accent5>
        <a:accent6>
          <a:srgbClr val="E7E700"/>
        </a:accent6>
        <a:hlink>
          <a:srgbClr val="6600CC"/>
        </a:hlink>
        <a:folHlink>
          <a:srgbClr val="0099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01069072 5">
        <a:dk1>
          <a:srgbClr val="000000"/>
        </a:dk1>
        <a:lt1>
          <a:srgbClr val="FFFFFF"/>
        </a:lt1>
        <a:dk2>
          <a:srgbClr val="993300"/>
        </a:dk2>
        <a:lt2>
          <a:srgbClr val="FFCC66"/>
        </a:lt2>
        <a:accent1>
          <a:srgbClr val="FF6633"/>
        </a:accent1>
        <a:accent2>
          <a:srgbClr val="FFFF00"/>
        </a:accent2>
        <a:accent3>
          <a:srgbClr val="CAADAA"/>
        </a:accent3>
        <a:accent4>
          <a:srgbClr val="DADADA"/>
        </a:accent4>
        <a:accent5>
          <a:srgbClr val="FFB8AD"/>
        </a:accent5>
        <a:accent6>
          <a:srgbClr val="E7E700"/>
        </a:accent6>
        <a:hlink>
          <a:srgbClr val="CC0000"/>
        </a:hlink>
        <a:folHlink>
          <a:srgbClr val="CC66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01069072</Template>
  <TotalTime>774</TotalTime>
  <Words>383</Words>
  <Application>Microsoft Office PowerPoint</Application>
  <PresentationFormat>Экран (4:3)</PresentationFormat>
  <Paragraphs>72</Paragraphs>
  <Slides>32</Slides>
  <Notes>32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32</vt:i4>
      </vt:variant>
    </vt:vector>
  </HeadingPairs>
  <TitlesOfParts>
    <vt:vector size="38" baseType="lpstr">
      <vt:lpstr>Arial</vt:lpstr>
      <vt:lpstr>Calibri</vt:lpstr>
      <vt:lpstr>Monotype Corsiva</vt:lpstr>
      <vt:lpstr>Times New Roman</vt:lpstr>
      <vt:lpstr>Wingdings</vt:lpstr>
      <vt:lpstr>01069072</vt:lpstr>
      <vt:lpstr>«Мы против терроризма»</vt:lpstr>
      <vt:lpstr>  Маленьким жителям Беслана, чьи имена навсегда останутся в памяти человечества, их  учителям,  наставникам, до последней минуты сердцем прикрывавшим своих питомцев и  разделившим тяжесть выпавших на их долю испытаний, несгибаемым отцам и матерям Беслана –   всем тем, кто погиб в темном пекле пылающего ада и кто выжил в эти страшные сентябрьские дни, посвятили мы наше мероприятие…                                                                            </vt:lpstr>
      <vt:lpstr>Первое сентября в школе №1 в городке Беслан стало черным днем. В один момент праздник превратился в трагедию. Что произошло, как могло получиться, что цветы первоклашек, принесенные учителям, валяются в лужах крови?</vt:lpstr>
      <vt:lpstr>Хронология событий: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 этого взрыва и начался вынужденный штурм. Бойцы спецназа, которые после взрывов пошли в бой , пытались  закрыть собой заложников. Позывные «Рубин», «Агат» и еще десятки других в эфире теперь кричали об одном: «Скорую помощь сюда, срочно!» Местные жители руками расчищали коридоры из автомашин и автобусов для машин медиков.</vt:lpstr>
      <vt:lpstr> А в другой части города в это время стоял плач и причитания. Плакали женщины, когда узнавали своих родных среди убитых, плакал офицер, у которого на руках умерла девочка. На следующий день он сказал: «Все это можно было бы назвать победой, если не знать, какой ценой».</vt:lpstr>
      <vt:lpstr>В результате террористического акта в городе Беслане в школе№1 погиб 331 заложник, из них – 186 детей.</vt:lpstr>
      <vt:lpstr>Презентация PowerPoint</vt:lpstr>
      <vt:lpstr>Презентация PowerPoint</vt:lpstr>
      <vt:lpstr>Беглянка.</vt:lpstr>
      <vt:lpstr>Вода.</vt:lpstr>
      <vt:lpstr>Презентация PowerPoint</vt:lpstr>
      <vt:lpstr>Воздух.</vt:lpstr>
      <vt:lpstr>Презентация PowerPoint</vt:lpstr>
      <vt:lpstr>Завещание.</vt:lpstr>
      <vt:lpstr>Исход.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Классный час</dc:title>
  <dc:creator>user</dc:creator>
  <cp:lastModifiedBy>User</cp:lastModifiedBy>
  <cp:revision>27</cp:revision>
  <dcterms:created xsi:type="dcterms:W3CDTF">2008-10-07T16:11:36Z</dcterms:created>
  <dcterms:modified xsi:type="dcterms:W3CDTF">2021-09-03T11:04:37Z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TC010690721049</vt:lpwstr>
  </property>
</Properties>
</file>