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0" r:id="rId9"/>
    <p:sldId id="268" r:id="rId10"/>
    <p:sldId id="263" r:id="rId11"/>
    <p:sldId id="269" r:id="rId12"/>
    <p:sldId id="264" r:id="rId13"/>
    <p:sldId id="27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34578" autoAdjust="0"/>
    <p:restoredTop sz="86323" autoAdjust="0"/>
  </p:normalViewPr>
  <p:slideViewPr>
    <p:cSldViewPr>
      <p:cViewPr varScale="1">
        <p:scale>
          <a:sx n="113" d="100"/>
          <a:sy n="113" d="100"/>
        </p:scale>
        <p:origin x="219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C74E9B-7888-48EF-A953-8A6D12060911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086C58-872F-4B7F-9956-7F4486758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531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086C58-872F-4B7F-9956-7F4486758EB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4616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764704"/>
            <a:ext cx="7992888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sz="1600" dirty="0">
              <a:solidFill>
                <a:srgbClr val="A50021"/>
              </a:solidFill>
            </a:endParaRPr>
          </a:p>
          <a:p>
            <a:pPr algn="ctr"/>
            <a:endParaRPr lang="ru-RU" sz="2000" dirty="0">
              <a:solidFill>
                <a:srgbClr val="002060"/>
              </a:solidFill>
            </a:endParaRPr>
          </a:p>
          <a:p>
            <a:pPr lvl="0" algn="ctr"/>
            <a:r>
              <a:rPr lang="ru-RU" sz="6600" b="1" dirty="0">
                <a:solidFill>
                  <a:srgbClr val="C00000"/>
                </a:solidFill>
              </a:rPr>
              <a:t>Онлайн - викторина </a:t>
            </a:r>
          </a:p>
          <a:p>
            <a:pPr algn="ctr"/>
            <a:endParaRPr lang="ru-RU" sz="2000" dirty="0">
              <a:solidFill>
                <a:srgbClr val="002060"/>
              </a:solidFill>
            </a:endParaRPr>
          </a:p>
          <a:p>
            <a:pPr algn="ctr"/>
            <a:r>
              <a:rPr lang="ru-RU" sz="8000" b="1" dirty="0">
                <a:solidFill>
                  <a:srgbClr val="C00000"/>
                </a:solidFill>
              </a:rPr>
              <a:t>Осень, осень </a:t>
            </a:r>
          </a:p>
          <a:p>
            <a:pPr algn="ctr"/>
            <a:r>
              <a:rPr lang="ru-RU" sz="8000" b="1" dirty="0">
                <a:solidFill>
                  <a:srgbClr val="C00000"/>
                </a:solidFill>
              </a:rPr>
              <a:t>в гости просим  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83768" y="260648"/>
            <a:ext cx="45328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Муниципальное казенное учреждение культуры </a:t>
            </a:r>
          </a:p>
          <a:p>
            <a:pPr algn="ctr"/>
            <a:r>
              <a:rPr lang="ru-RU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Макарьевского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муниципального района</a:t>
            </a:r>
          </a:p>
          <a:p>
            <a:pPr algn="ctr"/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«Районный центр досуга»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850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18"/>
    </mc:Choice>
    <mc:Fallback xmlns="">
      <p:transition spd="slow" advTm="541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97346"/>
            <a:ext cx="8424936" cy="754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/>
          </a:p>
          <a:p>
            <a:pPr algn="ctr"/>
            <a:r>
              <a:rPr lang="ru-RU" sz="3200" b="1" dirty="0">
                <a:solidFill>
                  <a:srgbClr val="C00000"/>
                </a:solidFill>
              </a:rPr>
              <a:t>Условия проведения :</a:t>
            </a:r>
          </a:p>
          <a:p>
            <a:pPr algn="ctr"/>
            <a:endParaRPr lang="ru-RU" sz="2800" dirty="0">
              <a:solidFill>
                <a:srgbClr val="002060"/>
              </a:solidFill>
            </a:endParaRP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Уважаемые юные читатели и жители нашего </a:t>
            </a:r>
            <a:r>
              <a:rPr lang="ru-RU" sz="2800" dirty="0" smtClean="0">
                <a:solidFill>
                  <a:srgbClr val="002060"/>
                </a:solidFill>
              </a:rPr>
              <a:t>город</a:t>
            </a:r>
            <a:r>
              <a:rPr lang="ru-RU" sz="2800" dirty="0" smtClean="0">
                <a:solidFill>
                  <a:srgbClr val="002060"/>
                </a:solidFill>
              </a:rPr>
              <a:t>а</a:t>
            </a:r>
            <a:r>
              <a:rPr lang="ru-RU" sz="2800" dirty="0">
                <a:solidFill>
                  <a:srgbClr val="002060"/>
                </a:solidFill>
              </a:rPr>
              <a:t>! 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 (от 7 -  до 14 лет)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  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Примите участие в </a:t>
            </a:r>
            <a:r>
              <a:rPr lang="ru-RU" sz="2800" dirty="0" smtClean="0">
                <a:solidFill>
                  <a:srgbClr val="002060"/>
                </a:solidFill>
              </a:rPr>
              <a:t>онлайн-викторине  </a:t>
            </a:r>
            <a:endParaRPr lang="ru-RU" sz="2800" dirty="0">
              <a:solidFill>
                <a:srgbClr val="002060"/>
              </a:solidFill>
            </a:endParaRP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«Осень, осень в гости просим» 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Ответы на вопросы и задания  присылайте  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на адрес электронной почты: </a:t>
            </a:r>
            <a:endParaRPr lang="ru-RU" sz="2800" dirty="0" smtClean="0">
              <a:solidFill>
                <a:srgbClr val="002060"/>
              </a:solidFill>
            </a:endParaRP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rcdabri@gmail.com</a:t>
            </a:r>
            <a:endParaRPr lang="ru-RU" sz="2600" dirty="0" smtClean="0">
              <a:solidFill>
                <a:srgbClr val="FF0000"/>
              </a:solidFill>
            </a:endParaRPr>
          </a:p>
          <a:p>
            <a:pPr algn="ctr"/>
            <a:r>
              <a:rPr lang="ru-RU" sz="2600" dirty="0" smtClean="0">
                <a:solidFill>
                  <a:srgbClr val="002060"/>
                </a:solidFill>
              </a:rPr>
              <a:t>начиная </a:t>
            </a:r>
            <a:r>
              <a:rPr lang="ru-RU" sz="2600" dirty="0">
                <a:solidFill>
                  <a:srgbClr val="002060"/>
                </a:solidFill>
              </a:rPr>
              <a:t>с </a:t>
            </a:r>
            <a:r>
              <a:rPr lang="ru-RU" sz="2600" dirty="0" smtClean="0">
                <a:solidFill>
                  <a:srgbClr val="002060"/>
                </a:solidFill>
              </a:rPr>
              <a:t>01</a:t>
            </a:r>
            <a:r>
              <a:rPr lang="ru-RU" sz="2600" dirty="0" smtClean="0">
                <a:solidFill>
                  <a:srgbClr val="002060"/>
                </a:solidFill>
              </a:rPr>
              <a:t>.10.2021 </a:t>
            </a:r>
            <a:r>
              <a:rPr lang="ru-RU" sz="2600" dirty="0">
                <a:solidFill>
                  <a:srgbClr val="002060"/>
                </a:solidFill>
              </a:rPr>
              <a:t>г. по </a:t>
            </a:r>
            <a:r>
              <a:rPr lang="ru-RU" sz="2600" dirty="0" smtClean="0">
                <a:solidFill>
                  <a:srgbClr val="002060"/>
                </a:solidFill>
              </a:rPr>
              <a:t>15</a:t>
            </a:r>
            <a:r>
              <a:rPr lang="ru-RU" sz="2600" dirty="0" smtClean="0">
                <a:solidFill>
                  <a:srgbClr val="002060"/>
                </a:solidFill>
              </a:rPr>
              <a:t>.10.2021 </a:t>
            </a:r>
            <a:r>
              <a:rPr lang="ru-RU" sz="2600" dirty="0">
                <a:solidFill>
                  <a:srgbClr val="002060"/>
                </a:solidFill>
              </a:rPr>
              <a:t>г. 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Не забывайте указывать фамилию, имя и возраст. </a:t>
            </a:r>
          </a:p>
          <a:p>
            <a:pPr algn="r"/>
            <a:endParaRPr lang="ru-RU" sz="2400" dirty="0">
              <a:solidFill>
                <a:srgbClr val="002060"/>
              </a:solidFill>
            </a:endParaRPr>
          </a:p>
          <a:p>
            <a:pPr algn="r"/>
            <a:endParaRPr lang="ru-RU" sz="2400" dirty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45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60"/>
    </mc:Choice>
    <mc:Fallback xmlns="">
      <p:transition spd="slow" advTm="1266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60648"/>
            <a:ext cx="8136904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rgbClr val="C00000"/>
              </a:solidFill>
            </a:endParaRPr>
          </a:p>
          <a:p>
            <a:pPr algn="ctr"/>
            <a:r>
              <a:rPr lang="ru-RU" sz="2800" dirty="0">
                <a:solidFill>
                  <a:srgbClr val="C00000"/>
                </a:solidFill>
              </a:rPr>
              <a:t>   У осени есть свои приметы, их много. </a:t>
            </a:r>
          </a:p>
          <a:p>
            <a:pPr algn="ctr"/>
            <a:r>
              <a:rPr lang="ru-RU" sz="2800" dirty="0">
                <a:solidFill>
                  <a:srgbClr val="C00000"/>
                </a:solidFill>
              </a:rPr>
              <a:t>Давайте вспомним все вместе и назовём их.</a:t>
            </a:r>
          </a:p>
          <a:p>
            <a:endParaRPr lang="ru-RU" sz="2800" dirty="0">
              <a:solidFill>
                <a:srgbClr val="002060"/>
              </a:solidFill>
            </a:endParaRPr>
          </a:p>
          <a:p>
            <a:r>
              <a:rPr lang="ru-RU" sz="2800" dirty="0">
                <a:solidFill>
                  <a:srgbClr val="002060"/>
                </a:solidFill>
              </a:rPr>
              <a:t>Много рябины....</a:t>
            </a:r>
          </a:p>
          <a:p>
            <a:r>
              <a:rPr lang="ru-RU" sz="2800" dirty="0">
                <a:solidFill>
                  <a:srgbClr val="002060"/>
                </a:solidFill>
              </a:rPr>
              <a:t>Красный закат....</a:t>
            </a:r>
          </a:p>
          <a:p>
            <a:r>
              <a:rPr lang="ru-RU" sz="2800" dirty="0">
                <a:solidFill>
                  <a:srgbClr val="002060"/>
                </a:solidFill>
              </a:rPr>
              <a:t>Кошка мордочку прячет ….</a:t>
            </a:r>
          </a:p>
          <a:p>
            <a:r>
              <a:rPr lang="ru-RU" sz="2800" dirty="0">
                <a:solidFill>
                  <a:srgbClr val="002060"/>
                </a:solidFill>
              </a:rPr>
              <a:t>Поздний листопад ….</a:t>
            </a:r>
          </a:p>
          <a:p>
            <a:r>
              <a:rPr lang="ru-RU" sz="2800" dirty="0">
                <a:solidFill>
                  <a:srgbClr val="002060"/>
                </a:solidFill>
              </a:rPr>
              <a:t>Гром в октябре предвещает …. </a:t>
            </a:r>
          </a:p>
          <a:p>
            <a:r>
              <a:rPr lang="ru-RU" sz="2800" dirty="0">
                <a:solidFill>
                  <a:srgbClr val="002060"/>
                </a:solidFill>
              </a:rPr>
              <a:t>Дым стелется к земле — быть …. </a:t>
            </a:r>
          </a:p>
          <a:p>
            <a:r>
              <a:rPr lang="ru-RU" sz="2800" dirty="0">
                <a:solidFill>
                  <a:srgbClr val="002060"/>
                </a:solidFill>
              </a:rPr>
              <a:t>Если журавли летят высоко …. </a:t>
            </a:r>
          </a:p>
          <a:p>
            <a:r>
              <a:rPr lang="ru-RU" sz="2800" dirty="0">
                <a:solidFill>
                  <a:srgbClr val="002060"/>
                </a:solidFill>
              </a:rPr>
              <a:t>Чем суше и теплее сентябрь, тем позднее …. </a:t>
            </a:r>
          </a:p>
          <a:p>
            <a:r>
              <a:rPr lang="ru-RU" sz="2800" dirty="0">
                <a:solidFill>
                  <a:srgbClr val="002060"/>
                </a:solidFill>
              </a:rPr>
              <a:t>Если есть поздние грибы ….</a:t>
            </a:r>
          </a:p>
        </p:txBody>
      </p:sp>
    </p:spTree>
    <p:extLst>
      <p:ext uri="{BB962C8B-B14F-4D97-AF65-F5344CB8AC3E}">
        <p14:creationId xmlns:p14="http://schemas.microsoft.com/office/powerpoint/2010/main" val="410871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86"/>
    </mc:Choice>
    <mc:Fallback xmlns="">
      <p:transition spd="slow" advTm="21086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7"/>
            <a:ext cx="849694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Корзина «Загадочная»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Сейчас мы вспомним, какие овощи и фрукты</a:t>
            </a:r>
          </a:p>
          <a:p>
            <a:pPr algn="ctr"/>
            <a:r>
              <a:rPr lang="ru-RU" sz="2800" dirty="0">
                <a:solidFill>
                  <a:srgbClr val="002060"/>
                </a:solidFill>
              </a:rPr>
              <a:t> вы знаете:</a:t>
            </a:r>
          </a:p>
          <a:p>
            <a:r>
              <a:rPr lang="ru-RU" sz="2800" dirty="0">
                <a:solidFill>
                  <a:srgbClr val="002060"/>
                </a:solidFill>
              </a:rPr>
              <a:t>1. Захотелось плакать вдруг, слезы лить заставил ... </a:t>
            </a:r>
          </a:p>
          <a:p>
            <a:r>
              <a:rPr lang="ru-RU" sz="2800" dirty="0">
                <a:solidFill>
                  <a:srgbClr val="002060"/>
                </a:solidFill>
              </a:rPr>
              <a:t>2. Набирай скорее в миску краснощекую ... </a:t>
            </a:r>
          </a:p>
          <a:p>
            <a:r>
              <a:rPr lang="ru-RU" sz="2800" dirty="0">
                <a:solidFill>
                  <a:srgbClr val="002060"/>
                </a:solidFill>
              </a:rPr>
              <a:t>3. Отыскали наконец и зеленый ... </a:t>
            </a:r>
          </a:p>
          <a:p>
            <a:r>
              <a:rPr lang="ru-RU" sz="2800" dirty="0">
                <a:solidFill>
                  <a:srgbClr val="002060"/>
                </a:solidFill>
              </a:rPr>
              <a:t>4. Под кустом копнешь немножко, выглянет на свет ... </a:t>
            </a:r>
          </a:p>
          <a:p>
            <a:r>
              <a:rPr lang="ru-RU" sz="2800" dirty="0">
                <a:solidFill>
                  <a:srgbClr val="002060"/>
                </a:solidFill>
              </a:rPr>
              <a:t>5. Завалился на бочок лежебока ...</a:t>
            </a:r>
          </a:p>
          <a:p>
            <a:r>
              <a:rPr lang="ru-RU" sz="2800" dirty="0">
                <a:solidFill>
                  <a:srgbClr val="002060"/>
                </a:solidFill>
              </a:rPr>
              <a:t>6. Разве в огороде пусто, если там растет ...</a:t>
            </a:r>
          </a:p>
          <a:p>
            <a:r>
              <a:rPr lang="ru-RU" sz="2800" dirty="0">
                <a:solidFill>
                  <a:srgbClr val="002060"/>
                </a:solidFill>
              </a:rPr>
              <a:t>7. Удивляет горожан темнокожий ... </a:t>
            </a:r>
          </a:p>
          <a:p>
            <a:r>
              <a:rPr lang="ru-RU" sz="2800" dirty="0">
                <a:solidFill>
                  <a:srgbClr val="002060"/>
                </a:solidFill>
              </a:rPr>
              <a:t>8. За ботву, как за веревку, можно вытянуть ... </a:t>
            </a:r>
          </a:p>
          <a:p>
            <a:r>
              <a:rPr lang="ru-RU" sz="2800" dirty="0">
                <a:solidFill>
                  <a:srgbClr val="002060"/>
                </a:solidFill>
              </a:rPr>
              <a:t>9. Кто, ребята, не знаком с белозубым ... </a:t>
            </a:r>
          </a:p>
          <a:p>
            <a:r>
              <a:rPr lang="ru-RU" sz="2800" dirty="0">
                <a:solidFill>
                  <a:srgbClr val="002060"/>
                </a:solidFill>
              </a:rPr>
              <a:t>10. Держится за землю крепко, вылезать не хочет ... </a:t>
            </a:r>
          </a:p>
        </p:txBody>
      </p:sp>
    </p:spTree>
    <p:extLst>
      <p:ext uri="{BB962C8B-B14F-4D97-AF65-F5344CB8AC3E}">
        <p14:creationId xmlns:p14="http://schemas.microsoft.com/office/powerpoint/2010/main" val="4133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76"/>
    </mc:Choice>
    <mc:Fallback xmlns="">
      <p:transition spd="slow" advTm="20476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052736"/>
            <a:ext cx="705678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</a:rPr>
              <a:t>Корзина «Сказочная»</a:t>
            </a:r>
          </a:p>
          <a:p>
            <a:pPr algn="ctr"/>
            <a:endParaRPr lang="ru-RU" sz="4000" dirty="0">
              <a:solidFill>
                <a:srgbClr val="002060"/>
              </a:solidFill>
            </a:endParaRPr>
          </a:p>
          <a:p>
            <a:pPr algn="ctr"/>
            <a:r>
              <a:rPr lang="ru-RU" sz="4000" dirty="0">
                <a:solidFill>
                  <a:srgbClr val="002060"/>
                </a:solidFill>
              </a:rPr>
              <a:t>Назовите сказки, </a:t>
            </a:r>
          </a:p>
          <a:p>
            <a:pPr algn="ctr"/>
            <a:r>
              <a:rPr lang="ru-RU" sz="4000" dirty="0">
                <a:solidFill>
                  <a:srgbClr val="002060"/>
                </a:solidFill>
              </a:rPr>
              <a:t>в которых присутствуют </a:t>
            </a:r>
          </a:p>
          <a:p>
            <a:pPr algn="ctr"/>
            <a:r>
              <a:rPr lang="ru-RU" sz="4000" dirty="0">
                <a:solidFill>
                  <a:srgbClr val="002060"/>
                </a:solidFill>
              </a:rPr>
              <a:t>овощи или фрукты. </a:t>
            </a:r>
          </a:p>
        </p:txBody>
      </p:sp>
    </p:spTree>
    <p:extLst>
      <p:ext uri="{BB962C8B-B14F-4D97-AF65-F5344CB8AC3E}">
        <p14:creationId xmlns:p14="http://schemas.microsoft.com/office/powerpoint/2010/main" val="386698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76"/>
    </mc:Choice>
    <mc:Fallback xmlns="">
      <p:transition spd="slow" advTm="6076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908720"/>
            <a:ext cx="6912768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dirty="0"/>
          </a:p>
          <a:p>
            <a:pPr algn="ctr"/>
            <a:r>
              <a:rPr lang="ru-RU" sz="4400" b="1" dirty="0">
                <a:solidFill>
                  <a:srgbClr val="A50021"/>
                </a:solidFill>
              </a:rPr>
              <a:t>Корзина «Овощная»</a:t>
            </a:r>
            <a:r>
              <a:rPr lang="ru-RU" sz="4400" b="1" dirty="0">
                <a:solidFill>
                  <a:srgbClr val="C00000"/>
                </a:solidFill>
              </a:rPr>
              <a:t> </a:t>
            </a:r>
          </a:p>
          <a:p>
            <a:pPr algn="ctr"/>
            <a:endParaRPr lang="ru-RU" sz="4400" dirty="0">
              <a:solidFill>
                <a:srgbClr val="002060"/>
              </a:solidFill>
            </a:endParaRPr>
          </a:p>
          <a:p>
            <a:pPr algn="ctr"/>
            <a:r>
              <a:rPr lang="ru-RU" sz="4400" dirty="0">
                <a:solidFill>
                  <a:srgbClr val="002060"/>
                </a:solidFill>
              </a:rPr>
              <a:t>Необходимо назвать овощ на каждую букву алфавита. 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3700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78"/>
    </mc:Choice>
    <mc:Fallback xmlns="">
      <p:transition spd="slow" advTm="627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87624" y="116633"/>
            <a:ext cx="698477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>
              <a:solidFill>
                <a:srgbClr val="C00000"/>
              </a:solidFill>
            </a:endParaRPr>
          </a:p>
          <a:p>
            <a:pPr algn="ctr"/>
            <a:r>
              <a:rPr lang="ru-RU" sz="4000" b="1" dirty="0">
                <a:solidFill>
                  <a:srgbClr val="C00000"/>
                </a:solidFill>
              </a:rPr>
              <a:t>Корзина «Стихотворная»</a:t>
            </a:r>
          </a:p>
          <a:p>
            <a:pPr algn="ctr"/>
            <a:endParaRPr lang="ru-RU" sz="3200" dirty="0">
              <a:solidFill>
                <a:srgbClr val="002060"/>
              </a:solidFill>
            </a:endParaRPr>
          </a:p>
          <a:p>
            <a:pPr algn="r"/>
            <a:r>
              <a:rPr lang="ru-RU" sz="3200" i="1" dirty="0">
                <a:solidFill>
                  <a:srgbClr val="002060"/>
                </a:solidFill>
              </a:rPr>
              <a:t>Назовите автора стихотворения:</a:t>
            </a:r>
          </a:p>
          <a:p>
            <a:pPr algn="ctr"/>
            <a:endParaRPr lang="ru-RU" sz="1600" dirty="0">
              <a:solidFill>
                <a:srgbClr val="002060"/>
              </a:solidFill>
            </a:endParaRPr>
          </a:p>
          <a:p>
            <a:r>
              <a:rPr lang="ru-RU" sz="3200" dirty="0">
                <a:solidFill>
                  <a:srgbClr val="002060"/>
                </a:solidFill>
              </a:rPr>
              <a:t>1. Есть в осени первоначальной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Короткая, но дивная пора —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Весь день стоит как бы хрустальный,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И лучезарны вечера.</a:t>
            </a:r>
          </a:p>
          <a:p>
            <a:endParaRPr lang="ru-RU" sz="2000" dirty="0">
              <a:solidFill>
                <a:srgbClr val="002060"/>
              </a:solidFill>
            </a:endParaRPr>
          </a:p>
          <a:p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60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29"/>
    </mc:Choice>
    <mc:Fallback xmlns="">
      <p:transition spd="slow" advTm="8629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124744"/>
            <a:ext cx="82809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dirty="0">
              <a:solidFill>
                <a:srgbClr val="002060"/>
              </a:solidFill>
            </a:endParaRPr>
          </a:p>
          <a:p>
            <a:pPr algn="r"/>
            <a:r>
              <a:rPr lang="ru-RU" sz="3200" i="1" dirty="0">
                <a:solidFill>
                  <a:srgbClr val="002060"/>
                </a:solidFill>
              </a:rPr>
              <a:t>Назовите автора стихотворения</a:t>
            </a:r>
            <a:r>
              <a:rPr lang="ru-RU" sz="3200" dirty="0">
                <a:solidFill>
                  <a:srgbClr val="002060"/>
                </a:solidFill>
              </a:rPr>
              <a:t>:</a:t>
            </a:r>
          </a:p>
          <a:p>
            <a:endParaRPr lang="ru-RU" sz="3200" dirty="0">
              <a:solidFill>
                <a:srgbClr val="002060"/>
              </a:solidFill>
            </a:endParaRPr>
          </a:p>
          <a:p>
            <a:r>
              <a:rPr lang="ru-RU" sz="3200" dirty="0">
                <a:solidFill>
                  <a:srgbClr val="002060"/>
                </a:solidFill>
              </a:rPr>
              <a:t>2. Октябрь уж наступил — уж роща </a:t>
            </a:r>
            <a:r>
              <a:rPr lang="ru-RU" sz="3200" dirty="0" err="1">
                <a:solidFill>
                  <a:srgbClr val="002060"/>
                </a:solidFill>
              </a:rPr>
              <a:t>отряхает</a:t>
            </a:r>
            <a:endParaRPr lang="ru-RU" sz="3200" dirty="0">
              <a:solidFill>
                <a:srgbClr val="002060"/>
              </a:solidFill>
            </a:endParaRPr>
          </a:p>
          <a:p>
            <a:r>
              <a:rPr lang="ru-RU" sz="3200" dirty="0">
                <a:solidFill>
                  <a:srgbClr val="002060"/>
                </a:solidFill>
              </a:rPr>
              <a:t>Последние листы с нагих своих ветвей;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Дохнул осенний холод — дорога промерзает.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Журча, ещё бежит за мельницу ручей...</a:t>
            </a:r>
          </a:p>
        </p:txBody>
      </p:sp>
    </p:spTree>
    <p:extLst>
      <p:ext uri="{BB962C8B-B14F-4D97-AF65-F5344CB8AC3E}">
        <p14:creationId xmlns:p14="http://schemas.microsoft.com/office/powerpoint/2010/main" val="4030020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64"/>
    </mc:Choice>
    <mc:Fallback xmlns="">
      <p:transition spd="slow" advTm="20964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764705"/>
            <a:ext cx="698477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i="1" dirty="0">
                <a:solidFill>
                  <a:srgbClr val="002060"/>
                </a:solidFill>
              </a:rPr>
              <a:t>Назовите автора стихотворения</a:t>
            </a:r>
            <a:endParaRPr lang="ru-RU" sz="2800" dirty="0">
              <a:solidFill>
                <a:srgbClr val="002060"/>
              </a:solidFill>
            </a:endParaRPr>
          </a:p>
          <a:p>
            <a:r>
              <a:rPr lang="ru-RU" sz="3200" dirty="0">
                <a:solidFill>
                  <a:srgbClr val="002060"/>
                </a:solidFill>
              </a:rPr>
              <a:t>3. Уж небо осенью дышало,</a:t>
            </a:r>
          </a:p>
          <a:p>
            <a:r>
              <a:rPr lang="ru-RU" sz="3200" dirty="0">
                <a:solidFill>
                  <a:srgbClr val="002060"/>
                </a:solidFill>
              </a:rPr>
              <a:t>Уж реже солнышко блистало,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Короче становился день,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Лесов таинственная сень</a:t>
            </a:r>
          </a:p>
          <a:p>
            <a:r>
              <a:rPr lang="ru-RU" sz="3200" dirty="0">
                <a:solidFill>
                  <a:srgbClr val="002060"/>
                </a:solidFill>
              </a:rPr>
              <a:t>С печальным шумом обнажалась,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Ложился на поля туман,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Гусей крикливых караван</a:t>
            </a:r>
          </a:p>
          <a:p>
            <a:r>
              <a:rPr lang="ru-RU" sz="3200" dirty="0">
                <a:solidFill>
                  <a:srgbClr val="002060"/>
                </a:solidFill>
              </a:rPr>
              <a:t>Тянулся к югу: приближалась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Довольно скучная пора...</a:t>
            </a:r>
          </a:p>
        </p:txBody>
      </p:sp>
    </p:spTree>
    <p:extLst>
      <p:ext uri="{BB962C8B-B14F-4D97-AF65-F5344CB8AC3E}">
        <p14:creationId xmlns:p14="http://schemas.microsoft.com/office/powerpoint/2010/main" val="90635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93"/>
    </mc:Choice>
    <mc:Fallback xmlns="">
      <p:transition spd="slow" advTm="22193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97346"/>
            <a:ext cx="727280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r"/>
            <a:endParaRPr lang="ru-RU" sz="2800" i="1" dirty="0">
              <a:solidFill>
                <a:srgbClr val="002060"/>
              </a:solidFill>
            </a:endParaRPr>
          </a:p>
          <a:p>
            <a:pPr algn="r"/>
            <a:r>
              <a:rPr lang="ru-RU" sz="2800" i="1" dirty="0">
                <a:solidFill>
                  <a:srgbClr val="002060"/>
                </a:solidFill>
              </a:rPr>
              <a:t>Назовите автора стихотворения</a:t>
            </a:r>
            <a:endParaRPr lang="ru-RU" sz="2800" dirty="0">
              <a:solidFill>
                <a:srgbClr val="002060"/>
              </a:solidFill>
            </a:endParaRPr>
          </a:p>
          <a:p>
            <a:endParaRPr lang="ru-RU" sz="2800" dirty="0">
              <a:solidFill>
                <a:srgbClr val="002060"/>
              </a:solidFill>
            </a:endParaRPr>
          </a:p>
          <a:p>
            <a:r>
              <a:rPr lang="ru-RU" sz="3200" dirty="0">
                <a:solidFill>
                  <a:srgbClr val="002060"/>
                </a:solidFill>
              </a:rPr>
              <a:t>4. Унылая пора! Очей очарованье!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Приятна мне твоя прощальная краса —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Люблю я пышное природы увяданье,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В багрец и в золото одетые леса,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В их сенях ветра шум и свежее дыханье,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И мглой волнистою покрыты небеса,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И редкий солнца луч, и первые морозы,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И отдаленные седой зимы угрозы.  </a:t>
            </a:r>
          </a:p>
          <a:p>
            <a:endParaRPr lang="ru-RU" sz="2800" dirty="0">
              <a:solidFill>
                <a:srgbClr val="002060"/>
              </a:solidFill>
            </a:endParaRPr>
          </a:p>
          <a:p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85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10"/>
    </mc:Choice>
    <mc:Fallback xmlns="">
      <p:transition spd="slow" advTm="2061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412776"/>
            <a:ext cx="69127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i="1" dirty="0">
                <a:solidFill>
                  <a:srgbClr val="002060"/>
                </a:solidFill>
              </a:rPr>
              <a:t>Назовите автора стихотворения</a:t>
            </a:r>
          </a:p>
          <a:p>
            <a:pPr algn="r"/>
            <a:endParaRPr lang="ru-RU" sz="3200" dirty="0">
              <a:solidFill>
                <a:srgbClr val="002060"/>
              </a:solidFill>
            </a:endParaRPr>
          </a:p>
          <a:p>
            <a:r>
              <a:rPr lang="ru-RU" sz="3200" dirty="0">
                <a:solidFill>
                  <a:srgbClr val="002060"/>
                </a:solidFill>
              </a:rPr>
              <a:t>5. Лес, точно терем расписной,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Лиловый, золотой, багряный,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Веселой, пестрою стеной</a:t>
            </a:r>
          </a:p>
          <a:p>
            <a:r>
              <a:rPr lang="ru-RU" sz="3200" dirty="0">
                <a:solidFill>
                  <a:srgbClr val="002060"/>
                </a:solidFill>
              </a:rPr>
              <a:t>Стоит над светлою поляной. 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54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85"/>
    </mc:Choice>
    <mc:Fallback xmlns="">
      <p:transition spd="slow" advTm="21685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404664"/>
            <a:ext cx="691276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r"/>
            <a:r>
              <a:rPr lang="ru-RU" sz="2800" i="1" dirty="0">
                <a:solidFill>
                  <a:srgbClr val="002060"/>
                </a:solidFill>
              </a:rPr>
              <a:t>Назовите автора стихотворения</a:t>
            </a:r>
            <a:endParaRPr lang="ru-RU" sz="2800" dirty="0"/>
          </a:p>
          <a:p>
            <a:endParaRPr lang="ru-RU" dirty="0"/>
          </a:p>
          <a:p>
            <a:r>
              <a:rPr lang="ru-RU" sz="3200" dirty="0">
                <a:solidFill>
                  <a:srgbClr val="002060"/>
                </a:solidFill>
              </a:rPr>
              <a:t>6. Нивы сжаты, рощи голы,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От воды туман и сырость.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Колесом за сини горы</a:t>
            </a:r>
          </a:p>
          <a:p>
            <a:r>
              <a:rPr lang="ru-RU" sz="3200" dirty="0">
                <a:solidFill>
                  <a:srgbClr val="002060"/>
                </a:solidFill>
              </a:rPr>
              <a:t>Солнце тихое скатилось.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Дремлет взрытая дорога.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Ей сегодня </a:t>
            </a:r>
            <a:r>
              <a:rPr lang="ru-RU" sz="3200" dirty="0" err="1">
                <a:solidFill>
                  <a:srgbClr val="002060"/>
                </a:solidFill>
              </a:rPr>
              <a:t>примечталось</a:t>
            </a:r>
            <a:r>
              <a:rPr lang="ru-RU" sz="3200" dirty="0">
                <a:solidFill>
                  <a:srgbClr val="002060"/>
                </a:solidFill>
              </a:rPr>
              <a:t>,</a:t>
            </a:r>
          </a:p>
          <a:p>
            <a:r>
              <a:rPr lang="ru-RU" sz="3200" dirty="0">
                <a:solidFill>
                  <a:srgbClr val="002060"/>
                </a:solidFill>
              </a:rPr>
              <a:t>Что совсем-совсем немного</a:t>
            </a:r>
          </a:p>
          <a:p>
            <a:r>
              <a:rPr lang="ru-RU" sz="3200" dirty="0">
                <a:solidFill>
                  <a:srgbClr val="002060"/>
                </a:solidFill>
              </a:rPr>
              <a:t>Ждать зимы седой осталось… </a:t>
            </a:r>
          </a:p>
          <a:p>
            <a:endParaRPr lang="ru-RU" sz="3200" dirty="0">
              <a:solidFill>
                <a:srgbClr val="002060"/>
              </a:solidFill>
            </a:endParaRPr>
          </a:p>
          <a:p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84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19"/>
    </mc:Choice>
    <mc:Fallback xmlns="">
      <p:transition spd="slow" advTm="20519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9712" y="1916832"/>
            <a:ext cx="515718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 </a:t>
            </a:r>
          </a:p>
          <a:p>
            <a:pPr algn="ctr"/>
            <a:r>
              <a:rPr lang="ru-RU" sz="6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участие!!!</a:t>
            </a:r>
            <a:endParaRPr lang="ru-RU" sz="6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496611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526</Words>
  <Application>Microsoft Office PowerPoint</Application>
  <PresentationFormat>Экран (4:3)</PresentationFormat>
  <Paragraphs>120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User</cp:lastModifiedBy>
  <cp:revision>23</cp:revision>
  <dcterms:created xsi:type="dcterms:W3CDTF">2020-10-28T02:57:03Z</dcterms:created>
  <dcterms:modified xsi:type="dcterms:W3CDTF">2021-09-30T08:32:45Z</dcterms:modified>
</cp:coreProperties>
</file>