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60" r:id="rId4"/>
    <p:sldId id="263" r:id="rId5"/>
    <p:sldId id="264" r:id="rId6"/>
    <p:sldId id="278" r:id="rId7"/>
    <p:sldId id="279" r:id="rId8"/>
    <p:sldId id="280" r:id="rId9"/>
    <p:sldId id="265" r:id="rId10"/>
    <p:sldId id="282" r:id="rId11"/>
    <p:sldId id="266" r:id="rId12"/>
    <p:sldId id="267" r:id="rId13"/>
    <p:sldId id="274" r:id="rId14"/>
    <p:sldId id="268" r:id="rId15"/>
    <p:sldId id="269" r:id="rId16"/>
    <p:sldId id="270" r:id="rId17"/>
    <p:sldId id="261" r:id="rId18"/>
    <p:sldId id="262" r:id="rId19"/>
    <p:sldId id="281" r:id="rId20"/>
    <p:sldId id="272" r:id="rId21"/>
    <p:sldId id="275" r:id="rId22"/>
    <p:sldId id="273" r:id="rId2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CC66FF"/>
    <a:srgbClr val="33CCFF"/>
    <a:srgbClr val="006C31"/>
    <a:srgbClr val="FFCC99"/>
    <a:srgbClr val="FFFF66"/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168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65EFE7ED-2C94-450D-BB8D-63101323B99A}" type="datetimeFigureOut">
              <a:rPr lang="ru-RU"/>
              <a:pPr>
                <a:defRPr/>
              </a:pPr>
              <a:t>26.10.2021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62D1119-B56A-4DAC-9221-067EBE67DAB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83561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491A58-EC7E-4EB1-9426-934586407B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D8075B-393F-4209-9432-0DBABD6D96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AB6CD2-3071-4F4C-A07E-1F391DBE04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283A74-FA35-49B0-A343-C588A81F448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0C029A-C193-49FC-A1C3-AEFB3F0F29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F09E7D-E88B-4949-8921-123588BAAA2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0D159D-5B95-4511-BC96-19CAFF22BC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CEC01C-3A05-47C6-BD69-61CCEAF289C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143815-F1F9-44D6-8166-A2C7E57F00A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87A9AE-CA39-4864-AE4C-4D8250090A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29B869-74EF-4723-8CD5-DA544E344C7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5ACBC0-3EDB-43E1-8F98-1D8CBC62E4F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Заголовок, текст и кли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Клип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ru-RU" noProof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05EFB-9FD2-426A-A049-65B4CD6F45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66"/>
            </a:gs>
            <a:gs pos="100000">
              <a:srgbClr val="FFCC9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44F9F102-A095-4D9B-83FB-350B946540C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images.google.ru/imgres?imgurl=http://subscribe.ru/catalog/science.health.beauty.happylife/logo.png&amp;imgrefurl=http://subscribe.ru/catalog/science.health.beauty.happylife&amp;usg=__ZLo17knCR9l8uGf70TyIQlUwfbU=&amp;h=320&amp;w=400&amp;sz=12&amp;hl=ru&amp;start=4&amp;itbs=1&amp;tbnid=qNk_eDsUxgNrtM:&amp;tbnh=99&amp;tbnw=124&amp;prev=/images?q%3D%D0%B7%D0%B4%D0%BE%D1%80%D0%BE%D0%B2%D1%8B%D0%B9%2B%D0%BE%D0%B1%D1%80%D0%B0%D0%B7%2B%D0%B6%D0%B8%D0%B7%D0%BD%D0%B8%2B%D0%BA%D0%B0%D1%80%D1%82%D0%B8%D0%BD%D0%BA%D0%B8%26gbv%3D2%26hl%3Dru%26sa%3DG%26newwindow%3D1" TargetMode="External"/><Relationship Id="rId2" Type="http://schemas.openxmlformats.org/officeDocument/2006/relationships/slideLayout" Target="../slideLayouts/slideLayout1.xml"/><Relationship Id="rId1" Type="http://schemas.openxmlformats.org/officeDocument/2006/relationships/audio" Target="file:///G:\&#1050;&#1086;&#1085;&#1102;&#1093;&#1086;&#1074;&#1072;%20&#1053;.&#1042;\New%20Stories%20(Highway%20Blues).wma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images.google.ru/imgres?imgurl=http://gov.cap.ru/home/58/nowosti/001336_579388_6.jpg&amp;imgrefurl=http://gov.cap.ru/hierarhy.asp?page%3D./5032/11628/577359/604680&amp;usg=__cgQG5W6Y4J8JyFMUOil45WAeYs0=&amp;h=688&amp;w=1000&amp;sz=495&amp;hl=ru&amp;start=1&amp;itbs=1&amp;tbnid=qjKBiL7p2JdMxM:&amp;tbnh=103&amp;tbnw=149&amp;prev=/images?q%3D%D0%B7%D0%B4%D0%BE%D1%80%D0%BE%D0%B2%D1%8B%D0%B9%2B%D0%BE%D0%B1%D1%80%D0%B0%D0%B7%2B%D0%B6%D0%B8%D0%B7%D0%BD%D0%B8%2B%D0%BA%D0%B0%D1%80%D1%82%D0%B8%D0%BD%D0%BA%D0%B8%26gbv%3D2%26hl%3Dru%26sa%3DG%26newwindow%3D1" TargetMode="Externa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slide" Target="slide14.xml"/><Relationship Id="rId1" Type="http://schemas.openxmlformats.org/officeDocument/2006/relationships/slideLayout" Target="../slideLayouts/slideLayout2.xml"/><Relationship Id="rId4" Type="http://schemas.openxmlformats.org/officeDocument/2006/relationships/slide" Target="slide1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images.google.ru/imgres?imgurl=http://www.nakormim-spb.ru/img/1/516.jpg&amp;imgrefurl=http://www.nakormim-spb.ru/vestapizza.htm&amp;usg=__CBUzgAvwvSzasX34wVz710s6v_g=&amp;h=300&amp;w=300&amp;sz=10&amp;hl=ru&amp;start=7&amp;itbs=1&amp;tbnid=nbYR1vQEatUTsM:&amp;tbnh=116&amp;tbnw=116&amp;prev=/images?q%3D%D0%BF%D0%B5%D0%BF%D1%81%D0%B8%2B%D0%BA%D0%BE%D0%BB%D0%B0%26gbv%3D2%26hl%3Dru%26sa%3DG%26newwindow%3D1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images.google.ru/imgres?imgurl=http://otlichnica.com/_pu/6/79971.jpg&amp;imgrefurl=http://otlichnica.com/publ/21-1-0-651&amp;usg=__famAv92Z4_KorWYVzFbH7rFwwyQ=&amp;h=326&amp;w=300&amp;sz=24&amp;hl=ru&amp;start=57&amp;itbs=1&amp;tbnid=8kU3lBF3dRSgsM:&amp;tbnh=118&amp;tbnw=109&amp;prev=/images?q%3D%D0%B7%D0%B4%D0%BE%D1%80%D0%BE%D0%B2%D1%8C%D0%B5%26gbv%3D2%26ndsp%3D20%26hl%3Dru%26sa%3DN%26start%3D40%26newwindow%3D1" TargetMode="Externa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turistka.ru/oim/mlechniyput_01.jpg" TargetMode="External"/><Relationship Id="rId1" Type="http://schemas.openxmlformats.org/officeDocument/2006/relationships/slideLayout" Target="../slideLayouts/slideLayout12.xml"/><Relationship Id="rId4" Type="http://schemas.openxmlformats.org/officeDocument/2006/relationships/slide" Target="slide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images.google.ru/imgres?imgurl=http://img.sunhome.ru/UsersGallery/Cards/134/25232205.gif&amp;imgrefurl=http://www.sunhome.ru/cards/110605&amp;usg=__WgdROTuBifJCPEelU2W1v4mwxLk=&amp;h=359&amp;w=355&amp;sz=24&amp;hl=ru&amp;start=38&amp;itbs=1&amp;tbnid=6UPX38dinEpktM:&amp;tbnh=121&amp;tbnw=120&amp;prev=/images?q%3D%D0%B7%D0%B4%D0%BE%D1%80%D0%BE%D0%B2%D1%8C%D0%B5%26gbv%3D2%26ndsp%3D20%26hl%3Dru%26sa%3DN%26start%3D20%26newwindow%3D1" TargetMode="Externa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00100" y="2465388"/>
            <a:ext cx="7772400" cy="2133600"/>
          </a:xfrm>
        </p:spPr>
        <p:txBody>
          <a:bodyPr/>
          <a:lstStyle/>
          <a:p>
            <a:pPr eaLnBrk="1" hangingPunct="1"/>
            <a:r>
              <a:rPr lang="ru-RU" sz="2000" b="1" dirty="0" smtClean="0">
                <a:solidFill>
                  <a:srgbClr val="CC66FF"/>
                </a:solidFill>
              </a:rPr>
              <a:t>Познавательная программа</a:t>
            </a:r>
            <a:r>
              <a:rPr lang="ru-RU" b="1" dirty="0" smtClean="0">
                <a:solidFill>
                  <a:srgbClr val="CC66FF"/>
                </a:solidFill>
              </a:rPr>
              <a:t/>
            </a:r>
            <a:br>
              <a:rPr lang="ru-RU" b="1" dirty="0" smtClean="0">
                <a:solidFill>
                  <a:srgbClr val="CC66FF"/>
                </a:solidFill>
              </a:rPr>
            </a:br>
            <a:r>
              <a:rPr lang="ru-RU" b="1" dirty="0" smtClean="0">
                <a:solidFill>
                  <a:srgbClr val="CC66FF"/>
                </a:solidFill>
              </a:rPr>
              <a:t>«</a:t>
            </a:r>
            <a:r>
              <a:rPr lang="ru-RU" b="1" dirty="0" smtClean="0">
                <a:solidFill>
                  <a:srgbClr val="CC66FF"/>
                </a:solidFill>
              </a:rPr>
              <a:t>Поезд здоровья</a:t>
            </a:r>
            <a:r>
              <a:rPr lang="ru-RU" b="1" dirty="0" smtClean="0">
                <a:solidFill>
                  <a:srgbClr val="CC66FF"/>
                </a:solidFill>
              </a:rPr>
              <a:t>»</a:t>
            </a:r>
            <a:endParaRPr lang="ru-RU" dirty="0">
              <a:solidFill>
                <a:srgbClr val="CC66FF"/>
              </a:solidFill>
            </a:endParaRPr>
          </a:p>
        </p:txBody>
      </p:sp>
      <p:pic>
        <p:nvPicPr>
          <p:cNvPr id="2052" name="Picture 6" descr="lo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429000" y="304800"/>
            <a:ext cx="2514600" cy="200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New Stories (Highway Blues).wma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5"/>
          <a:srcRect/>
          <a:stretch>
            <a:fillRect/>
          </a:stretch>
        </p:blipFill>
        <p:spPr bwMode="auto">
          <a:xfrm>
            <a:off x="7620000" y="5181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4038600" y="5611812"/>
            <a:ext cx="48768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400" b="1" dirty="0">
                <a:solidFill>
                  <a:srgbClr val="CC66FF"/>
                </a:solidFill>
              </a:rPr>
              <a:t>программу подготовила: </a:t>
            </a:r>
            <a:endParaRPr lang="ru-RU" sz="1400" b="1" dirty="0" smtClean="0">
              <a:solidFill>
                <a:srgbClr val="CC66FF"/>
              </a:solidFill>
            </a:endParaRPr>
          </a:p>
          <a:p>
            <a:pPr algn="r"/>
            <a:r>
              <a:rPr lang="ru-RU" sz="1400" b="1" dirty="0" smtClean="0">
                <a:solidFill>
                  <a:srgbClr val="CC66FF"/>
                </a:solidFill>
              </a:rPr>
              <a:t>Методист </a:t>
            </a:r>
            <a:r>
              <a:rPr lang="ru-RU" sz="1400" b="1" dirty="0">
                <a:solidFill>
                  <a:srgbClr val="CC66FF"/>
                </a:solidFill>
              </a:rPr>
              <a:t>«РЦД</a:t>
            </a:r>
            <a:r>
              <a:rPr lang="ru-RU" sz="1400" b="1" dirty="0" smtClean="0">
                <a:solidFill>
                  <a:srgbClr val="CC66FF"/>
                </a:solidFill>
              </a:rPr>
              <a:t>» </a:t>
            </a:r>
          </a:p>
          <a:p>
            <a:pPr algn="r"/>
            <a:r>
              <a:rPr lang="ru-RU" sz="1400" b="1" dirty="0" smtClean="0">
                <a:solidFill>
                  <a:srgbClr val="CC66FF"/>
                </a:solidFill>
              </a:rPr>
              <a:t>(</a:t>
            </a:r>
            <a:r>
              <a:rPr lang="ru-RU" sz="1400" b="1" dirty="0">
                <a:solidFill>
                  <a:srgbClr val="CC66FF"/>
                </a:solidFill>
              </a:rPr>
              <a:t>руководитель </a:t>
            </a:r>
            <a:endParaRPr lang="ru-RU" sz="1400" b="1" dirty="0" smtClean="0">
              <a:solidFill>
                <a:srgbClr val="CC66FF"/>
              </a:solidFill>
            </a:endParaRPr>
          </a:p>
          <a:p>
            <a:pPr algn="r"/>
            <a:r>
              <a:rPr lang="ru-RU" sz="1400" b="1" dirty="0" smtClean="0">
                <a:solidFill>
                  <a:srgbClr val="CC66FF"/>
                </a:solidFill>
              </a:rPr>
              <a:t>детской </a:t>
            </a:r>
            <a:r>
              <a:rPr lang="ru-RU" sz="1400" b="1" dirty="0">
                <a:solidFill>
                  <a:srgbClr val="CC66FF"/>
                </a:solidFill>
              </a:rPr>
              <a:t>студии «Созвездие») </a:t>
            </a:r>
            <a:endParaRPr lang="ru-RU" sz="1400" b="1" dirty="0" smtClean="0">
              <a:solidFill>
                <a:srgbClr val="CC66FF"/>
              </a:solidFill>
            </a:endParaRPr>
          </a:p>
          <a:p>
            <a:pPr algn="r"/>
            <a:r>
              <a:rPr lang="ru-RU" sz="1400" b="1" dirty="0" smtClean="0">
                <a:solidFill>
                  <a:srgbClr val="CC66FF"/>
                </a:solidFill>
              </a:rPr>
              <a:t>– </a:t>
            </a:r>
            <a:r>
              <a:rPr lang="ru-RU" sz="1400" b="1" dirty="0">
                <a:solidFill>
                  <a:srgbClr val="CC66FF"/>
                </a:solidFill>
              </a:rPr>
              <a:t>О.С. Шелудченко</a:t>
            </a:r>
            <a:r>
              <a:rPr lang="ru-RU" sz="1400" dirty="0">
                <a:solidFill>
                  <a:srgbClr val="CC66FF"/>
                </a:solidFill>
              </a:rPr>
              <a:t> 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1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6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12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8"/>
          <p:cNvSpPr>
            <a:spLocks noGrp="1" noChangeArrowheads="1"/>
          </p:cNvSpPr>
          <p:nvPr>
            <p:ph type="title" sz="quarter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pPr eaLnBrk="1" hangingPunct="1"/>
            <a:r>
              <a:rPr lang="ru-RU" sz="4000" i="1">
                <a:solidFill>
                  <a:srgbClr val="FF00FF"/>
                </a:solidFill>
              </a:rPr>
              <a:t>Цель - формировать у учащихся здоровый образ жизни.</a:t>
            </a:r>
          </a:p>
        </p:txBody>
      </p:sp>
      <p:pic>
        <p:nvPicPr>
          <p:cNvPr id="6155" name="Picture 11" descr="001336_579388_6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3827463"/>
            <a:ext cx="3048000" cy="210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9" name="Picture 15" descr="Zxnmb6oLNzUdSM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95600" y="1752600"/>
            <a:ext cx="2667000" cy="202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61" name="Picture 17" descr="aj6O6RAN-TAM6M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3000" y="4038600"/>
            <a:ext cx="2362200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>
                <a:solidFill>
                  <a:srgbClr val="CC66FF"/>
                </a:solidFill>
              </a:rPr>
              <a:t>Чтоб мудро жизнь прожить,</a:t>
            </a:r>
            <a:br>
              <a:rPr lang="ru-RU">
                <a:solidFill>
                  <a:srgbClr val="CC66FF"/>
                </a:solidFill>
              </a:rPr>
            </a:br>
            <a:r>
              <a:rPr lang="ru-RU">
                <a:solidFill>
                  <a:srgbClr val="CC66FF"/>
                </a:solidFill>
              </a:rPr>
              <a:t>Знать надобно немало.</a:t>
            </a:r>
          </a:p>
        </p:txBody>
      </p:sp>
      <p:sp>
        <p:nvSpPr>
          <p:cNvPr id="10247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algn="ctr" eaLnBrk="1" hangingPunct="1">
              <a:buFontTx/>
              <a:buNone/>
            </a:pPr>
            <a:r>
              <a:rPr lang="ru-RU" b="1">
                <a:solidFill>
                  <a:srgbClr val="006C31"/>
                </a:solidFill>
              </a:rPr>
              <a:t>Два главных правила </a:t>
            </a:r>
          </a:p>
          <a:p>
            <a:pPr algn="ctr" eaLnBrk="1" hangingPunct="1">
              <a:buFontTx/>
              <a:buNone/>
            </a:pPr>
            <a:r>
              <a:rPr lang="ru-RU" b="1">
                <a:solidFill>
                  <a:srgbClr val="006C31"/>
                </a:solidFill>
              </a:rPr>
              <a:t>запомни для начала:</a:t>
            </a:r>
          </a:p>
          <a:p>
            <a:pPr algn="ctr" eaLnBrk="1" hangingPunct="1">
              <a:buFontTx/>
              <a:buNone/>
            </a:pPr>
            <a:r>
              <a:rPr lang="ru-RU" b="1">
                <a:solidFill>
                  <a:srgbClr val="C00000"/>
                </a:solidFill>
              </a:rPr>
              <a:t>Ты лучше голодай,</a:t>
            </a:r>
          </a:p>
          <a:p>
            <a:pPr algn="ctr" eaLnBrk="1" hangingPunct="1">
              <a:buFontTx/>
              <a:buNone/>
            </a:pPr>
            <a:r>
              <a:rPr lang="ru-RU" b="1">
                <a:solidFill>
                  <a:srgbClr val="C00000"/>
                </a:solidFill>
              </a:rPr>
              <a:t> чем, что попало ешь,</a:t>
            </a:r>
          </a:p>
          <a:p>
            <a:pPr eaLnBrk="1" hangingPunct="1">
              <a:buFontTx/>
              <a:buNone/>
            </a:pPr>
            <a:endParaRPr lang="ru-RU"/>
          </a:p>
          <a:p>
            <a:pPr eaLnBrk="1" hangingPunct="1">
              <a:buFontTx/>
              <a:buNone/>
            </a:pPr>
            <a:r>
              <a:rPr lang="ru-RU" b="1">
                <a:solidFill>
                  <a:srgbClr val="0070C0"/>
                </a:solidFill>
              </a:rPr>
              <a:t>И лучше будь один, чем с кем попало.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2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>
                <a:solidFill>
                  <a:srgbClr val="7030A0"/>
                </a:solidFill>
              </a:rPr>
              <a:t>Правила здорового образа жизни: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 b="1" i="1"/>
              <a:t>1. </a:t>
            </a:r>
            <a:r>
              <a:rPr lang="ru-RU" b="1" i="1">
                <a:solidFill>
                  <a:srgbClr val="33CCFF"/>
                </a:solidFill>
              </a:rPr>
              <a:t>Правильное питание</a:t>
            </a:r>
          </a:p>
          <a:p>
            <a:pPr eaLnBrk="1" hangingPunct="1"/>
            <a:r>
              <a:rPr lang="ru-RU" b="1" i="1"/>
              <a:t>2. </a:t>
            </a:r>
            <a:r>
              <a:rPr lang="ru-RU" b="1" i="1">
                <a:hlinkClick r:id="rId2" action="ppaction://hlinksldjump"/>
              </a:rPr>
              <a:t>Сон</a:t>
            </a:r>
            <a:endParaRPr lang="ru-RU" b="1" i="1"/>
          </a:p>
          <a:p>
            <a:pPr eaLnBrk="1" hangingPunct="1"/>
            <a:r>
              <a:rPr lang="ru-RU" b="1" i="1"/>
              <a:t>3. </a:t>
            </a:r>
            <a:r>
              <a:rPr lang="ru-RU" b="1" i="1">
                <a:hlinkClick r:id="rId3" action="ppaction://hlinksldjump"/>
              </a:rPr>
              <a:t>Активная деятельность и активный отдых</a:t>
            </a:r>
            <a:endParaRPr lang="ru-RU" b="1" i="1"/>
          </a:p>
          <a:p>
            <a:pPr eaLnBrk="1" hangingPunct="1"/>
            <a:r>
              <a:rPr lang="ru-RU" b="1" i="1"/>
              <a:t>4. </a:t>
            </a:r>
            <a:r>
              <a:rPr lang="ru-RU" b="1" i="1">
                <a:hlinkClick r:id="rId4" action="ppaction://hlinksldjump"/>
              </a:rPr>
              <a:t>Вредные привычки.</a:t>
            </a:r>
            <a:endParaRPr lang="ru-RU" b="1" i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i="1">
                <a:solidFill>
                  <a:srgbClr val="CC66FF"/>
                </a:solidFill>
              </a:rPr>
              <a:t>Правильное питание ?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В любом случае, </a:t>
            </a:r>
            <a:r>
              <a:rPr lang="ru-RU" sz="2400" b="1">
                <a:solidFill>
                  <a:srgbClr val="002060"/>
                </a:solidFill>
              </a:rPr>
              <a:t>важно знать, что именно в газированных напитках может реально принести вред</a:t>
            </a:r>
            <a:r>
              <a:rPr lang="ru-RU" sz="2400">
                <a:solidFill>
                  <a:srgbClr val="002060"/>
                </a:solidFill>
              </a:rPr>
              <a:t>. Во-первых, это </a:t>
            </a:r>
            <a:r>
              <a:rPr lang="ru-RU" sz="2400" b="1">
                <a:solidFill>
                  <a:srgbClr val="002060"/>
                </a:solidFill>
              </a:rPr>
              <a:t>углеводы</a:t>
            </a:r>
            <a:r>
              <a:rPr lang="ru-RU" sz="2400">
                <a:solidFill>
                  <a:srgbClr val="002060"/>
                </a:solidFill>
              </a:rPr>
              <a:t>. В 0,33 л. Pepsi-Cola содержится 8 кусков сахара. Мало, кто стал бы пить такой сладкий чай или кофе. Все эти углеводы откладываются  в жировые складки и способствуют развитию диабета. В диетические газировки для минимизации калорий добавляют различные подсластители. Самый опасный из них - белок </a:t>
            </a:r>
            <a:r>
              <a:rPr lang="ru-RU" sz="2400" b="1">
                <a:solidFill>
                  <a:srgbClr val="002060"/>
                </a:solidFill>
              </a:rPr>
              <a:t>аспартам</a:t>
            </a:r>
            <a:r>
              <a:rPr lang="ru-RU" sz="2400">
                <a:solidFill>
                  <a:srgbClr val="002060"/>
                </a:solidFill>
              </a:rPr>
              <a:t>. Он в 200 раз слаще сахара, вызывает аллергию, болезни желудка, нарушения работы печени, головные боли, ослабление памяти и зрения и даже припадки. Именно подсластители являются главными секретами газированной воды - они не утоляют жажду, а наоборот вызывают аппетит.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>
                <a:solidFill>
                  <a:srgbClr val="CC66FF"/>
                </a:solidFill>
              </a:rPr>
              <a:t>Правильное питание ?</a:t>
            </a:r>
            <a:endParaRPr lang="ru-RU">
              <a:solidFill>
                <a:srgbClr val="CC66FF"/>
              </a:solidFill>
            </a:endParaRPr>
          </a:p>
        </p:txBody>
      </p:sp>
      <p:sp>
        <p:nvSpPr>
          <p:cNvPr id="7171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400">
                <a:solidFill>
                  <a:srgbClr val="002060"/>
                </a:solidFill>
              </a:rPr>
              <a:t>Газировка содержит кислоту, которая разъедает зубную эмаль и способствует появлению кариеса. Например, в яблочном соке кислоты содержится во много раз больше. Разница только в том, что там она натуральная, хоть и разъедает эмаль зубов, но не вымывает кальций, как это делает </a:t>
            </a:r>
            <a:r>
              <a:rPr lang="ru-RU" sz="2400" b="1">
                <a:solidFill>
                  <a:srgbClr val="002060"/>
                </a:solidFill>
              </a:rPr>
              <a:t>ортофосфорная кислота</a:t>
            </a:r>
            <a:r>
              <a:rPr lang="ru-RU" sz="2400">
                <a:solidFill>
                  <a:srgbClr val="002060"/>
                </a:solidFill>
              </a:rPr>
              <a:t> (Е338). Чаще всего в газировках используется именно она. </a:t>
            </a:r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Заголовок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</p:spPr>
        <p:txBody>
          <a:bodyPr/>
          <a:lstStyle/>
          <a:p>
            <a:r>
              <a:rPr lang="ru-RU" b="1" i="1">
                <a:solidFill>
                  <a:srgbClr val="CC66FF"/>
                </a:solidFill>
              </a:rPr>
              <a:t>Правильное питание ?</a:t>
            </a:r>
            <a:endParaRPr lang="ru-RU"/>
          </a:p>
        </p:txBody>
      </p:sp>
      <p:sp>
        <p:nvSpPr>
          <p:cNvPr id="8195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>
                <a:solidFill>
                  <a:srgbClr val="002060"/>
                </a:solidFill>
              </a:rPr>
              <a:t>Также газировки содержат </a:t>
            </a:r>
            <a:r>
              <a:rPr lang="ru-RU" sz="2800" b="1">
                <a:solidFill>
                  <a:srgbClr val="002060"/>
                </a:solidFill>
              </a:rPr>
              <a:t>углекислый газ</a:t>
            </a:r>
            <a:r>
              <a:rPr lang="ru-RU" sz="2800">
                <a:solidFill>
                  <a:srgbClr val="002060"/>
                </a:solidFill>
              </a:rPr>
              <a:t>, который возбуждает  желудочную секрецию, повышает кислотность и способствует метеоризму. Ну и разумеется </a:t>
            </a:r>
            <a:r>
              <a:rPr lang="ru-RU" sz="2800" b="1">
                <a:solidFill>
                  <a:srgbClr val="002060"/>
                </a:solidFill>
              </a:rPr>
              <a:t>кофеин</a:t>
            </a:r>
            <a:r>
              <a:rPr lang="ru-RU" sz="2800">
                <a:solidFill>
                  <a:srgbClr val="002060"/>
                </a:solidFill>
              </a:rPr>
              <a:t>. Если злоупотреблять напитком, можно получить кофеиновую зависимость или интоксикацию. Ее признаки - беспокойство, возбуждение, бессонница, желудочные боли, судороги, тахикардия и пр. В некоторых дозах кофеин может быть смертельным.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>
                <a:solidFill>
                  <a:srgbClr val="CC66FF"/>
                </a:solidFill>
              </a:rPr>
              <a:t>Правильное питание ?</a:t>
            </a:r>
            <a:endParaRPr lang="ru-RU"/>
          </a:p>
        </p:txBody>
      </p:sp>
      <p:sp>
        <p:nvSpPr>
          <p:cNvPr id="9219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>
                <a:solidFill>
                  <a:srgbClr val="002060"/>
                </a:solidFill>
              </a:rPr>
              <a:t>Пожалуй, самое коварное в газированной воде - это </a:t>
            </a:r>
            <a:r>
              <a:rPr lang="ru-RU" sz="2800" b="1">
                <a:solidFill>
                  <a:srgbClr val="002060"/>
                </a:solidFill>
              </a:rPr>
              <a:t>тара</a:t>
            </a:r>
            <a:r>
              <a:rPr lang="ru-RU" sz="2800">
                <a:solidFill>
                  <a:srgbClr val="002060"/>
                </a:solidFill>
              </a:rPr>
              <a:t>. Алюминиевые банки помогают разносить опасные заразные болезни. В момент вскрытия банки в контакт с ее содержимым вступают различные виды стафилококков, а также бактерии-возбудители сальмонеллеза и энтероколита, жидкость разливается по крышке и вместе со всеми бактериями оказывается внутри нас.</a:t>
            </a:r>
          </a:p>
          <a:p>
            <a:endParaRPr lang="ru-RU" sz="280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>
                <a:solidFill>
                  <a:srgbClr val="C00000"/>
                </a:solidFill>
              </a:rPr>
              <a:t>Кока-кола с успехом заменяет бытовую химию.</a:t>
            </a:r>
            <a:r>
              <a:rPr lang="ru-RU" sz="4000">
                <a:solidFill>
                  <a:srgbClr val="C00000"/>
                </a:solidFill>
              </a:rPr>
              <a:t> 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История кока колы утверждает, что во многих штатах США дорожная полиция всегда имеет в патрульной машине 2 галлона Колы, чтобы смывать кровь с шоссе после аварии.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Чтобы почистить туалет, вылейте банку Колы в раковину и не смывайте в течение часа.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Чтобы удалить ржавые пятна с хромированного бампера машины, потрите бампер смятым листом алюминиевой фольги, смоченным в кока коле.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Чтобы удалить коррозию с батарей в автомобиле, полейте батареи банкой Колы, и коррозия исчезнет.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Чтобы раскрутить заржавевший болт, смочите тряпку кока колой и обмотайте ею болт на несколько минут.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>
                <a:solidFill>
                  <a:srgbClr val="C00000"/>
                </a:solidFill>
              </a:rPr>
              <a:t>Кока-кола с успехом заменяет бытовую химию.</a:t>
            </a:r>
            <a:r>
              <a:rPr lang="ru-RU">
                <a:solidFill>
                  <a:srgbClr val="C00000"/>
                </a:solidFill>
              </a:rPr>
              <a:t> </a:t>
            </a:r>
            <a:endParaRPr lang="ru-RU"/>
          </a:p>
        </p:txBody>
      </p:sp>
      <p:sp>
        <p:nvSpPr>
          <p:cNvPr id="11267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Чтобы очистить одежду от загрязнения, вылейте банку кока колы на груду грязной одежды, добавьте стиральный порошок и постирайте в машине как обычно. Кола поможет избавиться от пятен. Кока кола также очистит стекла в автомобиле от дорожной пыли.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О составе кока колы. Активный ингредиент кока колы - фосфорная кислота. Ее рН равен 2.8. За 4 дня он может растворить ваши ногти.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Для перевозки концентрата кока колы грузовик должен быть оборудован специальными поддонами, предназначенными для высококоррозионных материалов. </a:t>
            </a:r>
          </a:p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Дистрибьюторы кока колы уже 20 лет используют ее для очистки моторов своих грузовиков. </a:t>
            </a:r>
            <a:endParaRPr lang="ru-RU" sz="2400" b="1">
              <a:solidFill>
                <a:srgbClr val="00206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400" b="1">
                <a:solidFill>
                  <a:srgbClr val="002060"/>
                </a:solidFill>
              </a:rPr>
              <a:t>Все еще хотите бутылочку Колы?</a:t>
            </a:r>
            <a:r>
              <a:rPr lang="ru-RU" sz="2400">
                <a:solidFill>
                  <a:srgbClr val="002060"/>
                </a:solidFill>
              </a:rPr>
              <a:t> </a:t>
            </a:r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800" b="1">
                <a:solidFill>
                  <a:srgbClr val="7030A0"/>
                </a:solidFill>
              </a:rPr>
              <a:t/>
            </a:r>
            <a:br>
              <a:rPr lang="ru-RU" sz="2800" b="1">
                <a:solidFill>
                  <a:srgbClr val="7030A0"/>
                </a:solidFill>
              </a:rPr>
            </a:br>
            <a:r>
              <a:rPr lang="ru-RU" sz="2800" b="1">
                <a:solidFill>
                  <a:srgbClr val="7030A0"/>
                </a:solidFill>
              </a:rPr>
              <a:t/>
            </a:r>
            <a:br>
              <a:rPr lang="ru-RU" sz="2800" b="1">
                <a:solidFill>
                  <a:srgbClr val="7030A0"/>
                </a:solidFill>
              </a:rPr>
            </a:br>
            <a:r>
              <a:rPr lang="ru-RU" sz="2800" b="1">
                <a:solidFill>
                  <a:srgbClr val="7030A0"/>
                </a:solidFill>
              </a:rPr>
              <a:t>Чтобы уменьшить вред от любой газировки, в том числе и от Pepsi, необходимо следовать простым правилам</a:t>
            </a:r>
            <a:r>
              <a:rPr lang="ru-RU" sz="2800">
                <a:solidFill>
                  <a:srgbClr val="7030A0"/>
                </a:solidFill>
              </a:rPr>
              <a:t>:</a:t>
            </a:r>
            <a:r>
              <a:rPr lang="ru-RU" sz="4000"/>
              <a:t/>
            </a:r>
            <a:br>
              <a:rPr lang="ru-RU" sz="4000"/>
            </a:br>
            <a:endParaRPr lang="ru-RU" sz="400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ru-RU" sz="2400"/>
              <a:t>1. Пейте ее холодной. Разрушение эмали зубов зависит и от температуры напитка. В Америке газировки пьют больше, чем в Европе, но ее всегда подают со льдом, и повреждений зубов у американских детей меньше.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/>
              <a:t>2. Пейте через трубочку, чтобы избегать контакта с банкой.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/>
              <a:t>3. Ограничьтесь одним стаканом 1-2 раза в неделю.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/>
              <a:t>4. Откажитесь от газировки, если страдаете ожирением, диабетом, гастритом, язвой.</a:t>
            </a:r>
          </a:p>
          <a:p>
            <a:pPr eaLnBrk="1" hangingPunct="1">
              <a:lnSpc>
                <a:spcPct val="90000"/>
              </a:lnSpc>
            </a:pPr>
            <a:r>
              <a:rPr lang="ru-RU" sz="2400"/>
              <a:t>5. Не давайте газировку детям до 3 лет.</a:t>
            </a:r>
          </a:p>
        </p:txBody>
      </p:sp>
      <p:pic>
        <p:nvPicPr>
          <p:cNvPr id="12292" name="Picture 5" descr="516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39000" y="4953000"/>
            <a:ext cx="15621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>
                <a:solidFill>
                  <a:srgbClr val="0070C0"/>
                </a:solidFill>
              </a:rPr>
              <a:t>Что мы едим?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b="1">
                <a:solidFill>
                  <a:srgbClr val="002060"/>
                </a:solidFill>
              </a:rPr>
              <a:t>Вкусовые качества чипсов и сухариков достигаются за счет применения различных ароматизаторов (правда фирмы-производители почему-то называют их специями). Поэтому существуют всевозможные «чипсовые» и «сухариковые» разновидности, что называется, «на любителя».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 b="1">
                <a:solidFill>
                  <a:srgbClr val="002060"/>
                </a:solidFill>
              </a:rPr>
              <a:t>Существуют и чипсы без привкусов, т.е. со своим натуральным вкусом, но по статистике, большинство наших с вами соотечественников предпочитают, есть чипсы с добавками: сыром, беконом, грибами, икрой. Стоит ли сегодня говорить, что на самом деле никакой икры нет - ее вкус и запах придали чипсам с помощью ароматизаторов. Больше всего надежды, что вкус и запах получен без применения синтетических добавок, если чипсы пахнут луком или чесноком. Хотя все равно шансы невелики. Чаще всего вкус у чипсов искусственный. Тоже самое в полной мере относится и к сухарикам. В этом вам помогут убедиться знакомые буквочки «Е», указанные в составе продукта и чипсов и сухариков.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400">
                <a:solidFill>
                  <a:srgbClr val="002060"/>
                </a:solidFill>
              </a:rPr>
              <a:t>Известны коды пищевых добавок, которым по воздействию на организм человека можно дать следующие характеристики: (распечатать и раздать детям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u="sng">
                <a:solidFill>
                  <a:srgbClr val="C00000"/>
                </a:solidFill>
              </a:rPr>
              <a:t>Запрещенные – Е103, Е105, Е111, Е121, Е123, Е125, Е126, Е130, Е152.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Опасные – Е102, Е110, Е120, Е124, Е127.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Подозрительные – Е104, Е122, Е141, Е150, Е171, Е173, Е180, Е241, Е477.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Ракообразующие – Е131, Е210-217, Е240, Е330.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Вызывающие расстройство кишечника – Е221-226.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Вредные для кожи – Е230-232, Е239.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Вызывающие нарушение давления – Е250, Е251.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Провоцирующие появление сыпи – Е311, Е312.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Повышающие холестерин – Е320, Е321.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>
                <a:solidFill>
                  <a:srgbClr val="C00000"/>
                </a:solidFill>
              </a:rPr>
              <a:t>Вызывающие расстройство желудка – Е338-341, Е407, Е450, Е461-466 </a:t>
            </a:r>
            <a:br>
              <a:rPr lang="ru-RU" sz="2400" u="sng">
                <a:solidFill>
                  <a:srgbClr val="C00000"/>
                </a:solidFill>
              </a:rPr>
            </a:br>
            <a:r>
              <a:rPr lang="ru-RU" sz="2400" u="sng"/>
              <a:t/>
            </a:r>
            <a:br>
              <a:rPr lang="ru-RU" sz="2400" u="sng"/>
            </a:br>
            <a:endParaRPr lang="ru-RU" sz="2400" u="sng"/>
          </a:p>
        </p:txBody>
      </p:sp>
      <p:sp>
        <p:nvSpPr>
          <p:cNvPr id="14340" name="WordArt 4">
            <a:hlinkClick r:id="rId2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7010400" y="5715000"/>
            <a:ext cx="1695450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правила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u="sng">
                <a:solidFill>
                  <a:srgbClr val="CC66FF"/>
                </a:solidFill>
              </a:rPr>
              <a:t>2. Сон</a:t>
            </a:r>
            <a:r>
              <a:rPr lang="ru-RU">
                <a:solidFill>
                  <a:srgbClr val="CC66FF"/>
                </a:solidFill>
              </a:rPr>
              <a:t>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457200" y="1600200"/>
            <a:ext cx="4953000" cy="4525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 u="sng">
                <a:solidFill>
                  <a:srgbClr val="C00000"/>
                </a:solidFill>
              </a:rPr>
              <a:t>Сон</a:t>
            </a:r>
            <a:r>
              <a:rPr lang="ru-RU" sz="2400" i="1">
                <a:solidFill>
                  <a:srgbClr val="002060"/>
                </a:solidFill>
              </a:rPr>
              <a:t> очень положительно влияет на организм человека. Много споров вокруг того, сколько же надо спать человеку? Раньше утверждалось, что ребенок - 10-12 часов, подросток – 9-10 часов, взрослый – 8 часов. Сейчас многие приходят к мнению, что это все индивидуально, некоторым нужно побольше, некоторым поменьше. Но главное – человек не должен чувствовать усталость после сна и быть бодрым весь день.</a:t>
            </a:r>
          </a:p>
        </p:txBody>
      </p:sp>
      <p:sp>
        <p:nvSpPr>
          <p:cNvPr id="15364" name="Rectangle 4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000"/>
          </a:p>
        </p:txBody>
      </p:sp>
      <p:pic>
        <p:nvPicPr>
          <p:cNvPr id="15365" name="Picture 6" descr="79971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2438400"/>
            <a:ext cx="2816225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04800" y="228600"/>
            <a:ext cx="8229600" cy="1143000"/>
          </a:xfrm>
        </p:spPr>
        <p:txBody>
          <a:bodyPr/>
          <a:lstStyle/>
          <a:p>
            <a:pPr eaLnBrk="1" hangingPunct="1"/>
            <a:r>
              <a:rPr lang="ru-RU" b="1" i="1" u="sng">
                <a:solidFill>
                  <a:srgbClr val="CC66FF"/>
                </a:solidFill>
              </a:rPr>
              <a:t>Пословицы: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1143000"/>
            <a:ext cx="8229600" cy="4525963"/>
          </a:xfrm>
        </p:spPr>
        <p:txBody>
          <a:bodyPr/>
          <a:lstStyle/>
          <a:p>
            <a:pPr eaLnBrk="1" hangingPunct="1">
              <a:buFontTx/>
              <a:buNone/>
            </a:pPr>
            <a:endParaRPr lang="ru-RU" b="1" i="1"/>
          </a:p>
          <a:p>
            <a:pPr eaLnBrk="1" hangingPunct="1"/>
            <a:r>
              <a:rPr lang="ru-RU" b="1" i="1">
                <a:solidFill>
                  <a:srgbClr val="C00000"/>
                </a:solidFill>
              </a:rPr>
              <a:t>1. От хорошего сна …</a:t>
            </a:r>
          </a:p>
          <a:p>
            <a:pPr eaLnBrk="1" hangingPunct="1"/>
            <a:r>
              <a:rPr lang="ru-RU" b="1" i="1">
                <a:solidFill>
                  <a:srgbClr val="00B050"/>
                </a:solidFill>
              </a:rPr>
              <a:t>2. Сон – лучшее …</a:t>
            </a:r>
          </a:p>
          <a:p>
            <a:pPr eaLnBrk="1" hangingPunct="1"/>
            <a:r>
              <a:rPr lang="ru-RU" b="1" i="1">
                <a:solidFill>
                  <a:srgbClr val="7030A0"/>
                </a:solidFill>
              </a:rPr>
              <a:t>3. Выспишься - …</a:t>
            </a:r>
          </a:p>
          <a:p>
            <a:pPr eaLnBrk="1" hangingPunct="1"/>
            <a:r>
              <a:rPr lang="ru-RU" b="1" i="1">
                <a:solidFill>
                  <a:srgbClr val="FF0000"/>
                </a:solidFill>
              </a:rPr>
              <a:t>4. Выспался – будто вновь…</a:t>
            </a:r>
          </a:p>
        </p:txBody>
      </p:sp>
      <p:sp>
        <p:nvSpPr>
          <p:cNvPr id="16388" name="WordArt 4">
            <a:hlinkClick r:id="rId2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7010400" y="5715000"/>
            <a:ext cx="1695450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правила</a:t>
            </a: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5410200" y="1600200"/>
            <a:ext cx="2590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C00000"/>
                </a:solidFill>
              </a:rPr>
              <a:t>молодеешь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4800600" y="2209800"/>
            <a:ext cx="2819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00B050"/>
                </a:solidFill>
              </a:rPr>
              <a:t>лекарство</a:t>
            </a: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4419600" y="2819400"/>
            <a:ext cx="37338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CC66FF"/>
                </a:solidFill>
              </a:rPr>
              <a:t>помолодеешь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5486400" y="4114800"/>
            <a:ext cx="32004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3200" b="1">
                <a:solidFill>
                  <a:srgbClr val="FF0000"/>
                </a:solidFill>
              </a:rPr>
              <a:t>родился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pPr eaLnBrk="1" hangingPunct="1"/>
            <a:r>
              <a:rPr lang="ru-RU" sz="4000" b="1" i="1" u="sng">
                <a:solidFill>
                  <a:srgbClr val="FF0000"/>
                </a:solidFill>
              </a:rPr>
              <a:t>3. Активная деятельность и активный отдых.</a:t>
            </a:r>
          </a:p>
        </p:txBody>
      </p:sp>
      <p:sp>
        <p:nvSpPr>
          <p:cNvPr id="17411" name="Rectangle 6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400">
                <a:solidFill>
                  <a:srgbClr val="002060"/>
                </a:solidFill>
              </a:rPr>
              <a:t>Статистика: сидячий образ жизни – это одна из ведущих 10-и причин смерти и инвалидности во всем мире. Дефицит физической активности – это причина 2-х миллионов смертей в год. Менее 30% молодежи ведет активный образ жизни, достаточный для того, чтобы в будущем сохранить свое здровь</a:t>
            </a:r>
            <a:r>
              <a:rPr lang="ru-RU" sz="2400"/>
              <a:t>е.</a:t>
            </a:r>
          </a:p>
        </p:txBody>
      </p:sp>
      <p:sp>
        <p:nvSpPr>
          <p:cNvPr id="17412" name="Rectangle 7"/>
          <p:cNvSpPr>
            <a:spLocks noGrp="1" noChangeArrowheads="1"/>
          </p:cNvSpPr>
          <p:nvPr>
            <p:ph sz="half" idx="2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2400"/>
          </a:p>
        </p:txBody>
      </p:sp>
      <p:pic>
        <p:nvPicPr>
          <p:cNvPr id="17413" name="Picture 9" descr="Картинка 26 из 75723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1600200"/>
            <a:ext cx="4038600" cy="303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4" name="WordArt 11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7010400" y="5715000"/>
            <a:ext cx="1695450" cy="874713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scene3d>
              <a:camera prst="legacyPerspectiveFront">
                <a:rot lat="2051999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/>
            <a:r>
              <a:rPr lang="ru-RU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Impact"/>
              </a:rPr>
              <a:t>правила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u="sng">
                <a:solidFill>
                  <a:srgbClr val="C00000"/>
                </a:solidFill>
              </a:rPr>
              <a:t> Вредные привычки.</a:t>
            </a:r>
            <a:r>
              <a:rPr lang="ru-RU" sz="4000" b="1">
                <a:solidFill>
                  <a:srgbClr val="C00000"/>
                </a:solidFill>
              </a:rPr>
              <a:t/>
            </a:r>
            <a:br>
              <a:rPr lang="ru-RU" sz="4000" b="1">
                <a:solidFill>
                  <a:srgbClr val="C00000"/>
                </a:solidFill>
              </a:rPr>
            </a:br>
            <a:r>
              <a:rPr lang="ru-RU" sz="4000" b="1">
                <a:solidFill>
                  <a:srgbClr val="C00000"/>
                </a:solidFill>
              </a:rPr>
              <a:t>КУРЕНИЕ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Из истории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Курение табака возникло еще в глубокой древности. Высадившись на берегах Америки Колумб и его спутники увидели туземцев, которые держали во рту пучки дымящейся травы.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Во Францию табак попал из Испании, его привез посол Жан Нико в подарок королеве Екатерине Медичи. От фамилии «Нико» произошло слово «никотин».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Наказания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В Китае, замеченного в курении ученика ожидает изнурительное наказание – тренировка на велотренажере;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В конце </a:t>
            </a:r>
            <a:r>
              <a:rPr lang="en-US" sz="1800" b="1">
                <a:solidFill>
                  <a:srgbClr val="002060"/>
                </a:solidFill>
              </a:rPr>
              <a:t>XVI</a:t>
            </a:r>
            <a:r>
              <a:rPr lang="ru-RU" sz="1800" b="1">
                <a:solidFill>
                  <a:srgbClr val="002060"/>
                </a:solidFill>
              </a:rPr>
              <a:t> столетия в Англии за курение казнили, а головы казненных с трубкой во рту выставляли на площади;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В Турции курильщиков сажали на кол;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В царствование Михаила Романова за курение полагалась смертная казнь. Всех, у кого найден табак, «надобно пытать и бить на козле кнутом, пока не признается, откуда добыл…»</a:t>
            </a:r>
          </a:p>
          <a:p>
            <a:pPr eaLnBrk="1" hangingPunct="1">
              <a:lnSpc>
                <a:spcPct val="80000"/>
              </a:lnSpc>
            </a:pPr>
            <a:r>
              <a:rPr lang="ru-RU" sz="1800" b="1">
                <a:solidFill>
                  <a:srgbClr val="002060"/>
                </a:solidFill>
              </a:rPr>
              <a:t>В нашем гуманном обществе нет таких наказаний, но может быть эти картинки заставят </a:t>
            </a:r>
          </a:p>
        </p:txBody>
      </p:sp>
      <p:pic>
        <p:nvPicPr>
          <p:cNvPr id="11269" name="Picture 5" descr="o-00008015-a-0000155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1447800"/>
            <a:ext cx="4953000" cy="465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4000" b="1" u="sng">
                <a:solidFill>
                  <a:srgbClr val="C00000"/>
                </a:solidFill>
              </a:rPr>
              <a:t>Вредные привычки.</a:t>
            </a:r>
            <a:r>
              <a:rPr lang="ru-RU" sz="4000" b="1"/>
              <a:t/>
            </a:r>
            <a:br>
              <a:rPr lang="ru-RU" sz="4000" b="1"/>
            </a:br>
            <a:endParaRPr lang="ru-RU" sz="4000" b="1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 b="1">
                <a:solidFill>
                  <a:srgbClr val="0070C0"/>
                </a:solidFill>
              </a:rPr>
              <a:t>АЛКОГОЛИЗМ</a:t>
            </a:r>
            <a:r>
              <a:rPr lang="ru-RU" sz="2000" b="1"/>
              <a:t>, </a:t>
            </a:r>
            <a:r>
              <a:rPr lang="ru-RU" sz="2000" b="1">
                <a:solidFill>
                  <a:srgbClr val="002060"/>
                </a:solidFill>
              </a:rPr>
              <a:t>хроническое заболевание, обусловленное систематическим употреблением спиртных напитков. Проявляется физической и психической зависимостью от алкоголя, психической и социальной деградацией, патологией внутренних органов, обмена веществ, центральной и периферической нервной системы. Нередко возникают алкогольные психозы. </a:t>
            </a:r>
          </a:p>
        </p:txBody>
      </p:sp>
      <p:pic>
        <p:nvPicPr>
          <p:cNvPr id="19460" name="Picture 6" descr="25232205">
            <a:hlinkClick r:id="rId2"/>
          </p:cNvPr>
          <p:cNvPicPr>
            <a:picLocks noGrp="1" noChangeAspect="1" noChangeArrowheads="1"/>
          </p:cNvPicPr>
          <p:nvPr>
            <p:ph type="clipArt"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5562600" y="1752600"/>
            <a:ext cx="2644775" cy="2667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u="sng">
                <a:solidFill>
                  <a:srgbClr val="C00000"/>
                </a:solidFill>
              </a:rPr>
              <a:t>Вредные привычки.</a:t>
            </a:r>
            <a:r>
              <a:rPr lang="ru-RU" b="1">
                <a:solidFill>
                  <a:srgbClr val="C00000"/>
                </a:solidFill>
              </a:rPr>
              <a:t/>
            </a:r>
            <a:br>
              <a:rPr lang="ru-RU" b="1">
                <a:solidFill>
                  <a:srgbClr val="C00000"/>
                </a:solidFill>
              </a:rPr>
            </a:br>
            <a:endParaRPr lang="ru-RU">
              <a:solidFill>
                <a:srgbClr val="C00000"/>
              </a:solidFill>
            </a:endParaRPr>
          </a:p>
        </p:txBody>
      </p:sp>
      <p:sp>
        <p:nvSpPr>
          <p:cNvPr id="20483" name="Текс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b="1">
                <a:solidFill>
                  <a:srgbClr val="002060"/>
                </a:solidFill>
              </a:rPr>
              <a:t>НАРКОМАНИЯ</a:t>
            </a:r>
            <a:endParaRPr lang="en-US" sz="2800" b="1">
              <a:solidFill>
                <a:srgbClr val="00206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800">
                <a:solidFill>
                  <a:srgbClr val="7030A0"/>
                </a:solidFill>
              </a:rPr>
              <a:t>Согласно международному принятому определению, наркомания - это нарушение психики, заключающееся в сильном желании принять определённое вещество (или вещество из определённой группы) в ущерб другим видам деятельности и упорное продолжение использования вещества несмотря на пагубные последствия. Синонимом термина наркомания является понятие "зависимость".</a:t>
            </a:r>
          </a:p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>
                <a:solidFill>
                  <a:srgbClr val="FF00FF"/>
                </a:solidFill>
              </a:rPr>
              <a:t>Вопросы викторины: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1600200"/>
            <a:ext cx="8229600" cy="4525963"/>
          </a:xfrm>
        </p:spPr>
        <p:txBody>
          <a:bodyPr/>
          <a:lstStyle/>
          <a:p>
            <a:pPr marL="609600" indent="-609600"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Почему могут быть опасны для здоровья консервированные продукты? </a:t>
            </a:r>
            <a:endParaRPr lang="en-US" sz="2000">
              <a:solidFill>
                <a:srgbClr val="00206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При сжигании в городе мусора воздух загрязняется ядовитыми веществами. Назовите 4 опасных вещества. </a:t>
            </a:r>
            <a:endParaRPr lang="en-US" sz="2000">
              <a:solidFill>
                <a:srgbClr val="00206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sz="2000">
              <a:solidFill>
                <a:srgbClr val="00206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Несколько приемов удаления нитратов из овощей. </a:t>
            </a:r>
            <a:endParaRPr lang="en-US" sz="2000">
              <a:solidFill>
                <a:srgbClr val="00206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sz="2000">
              <a:solidFill>
                <a:srgbClr val="00206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Табачный дым содержит много химических соединений, веществ и элементов. Назовите их примерное количество. </a:t>
            </a:r>
            <a:endParaRPr lang="en-US" sz="2000">
              <a:solidFill>
                <a:srgbClr val="00206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endParaRPr lang="en-US" sz="2000">
              <a:solidFill>
                <a:srgbClr val="00206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Среди них в табачном дыму содержится аммиак, ацетон, пропилен, никотин, пиридин и другие вещества. Назовите вещество,  вызывающее привыкание к курению. </a:t>
            </a:r>
            <a:endParaRPr lang="en-US" sz="2000">
              <a:solidFill>
                <a:srgbClr val="002060"/>
              </a:solidFill>
            </a:endParaRPr>
          </a:p>
          <a:p>
            <a:pPr marL="609600" indent="-609600"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Сколько процентов вредных веществ получает пассивный курильщик? 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514600" y="1905000"/>
            <a:ext cx="579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Можно отравиться</a:t>
            </a:r>
            <a:r>
              <a:rPr lang="en-US" b="1">
                <a:solidFill>
                  <a:schemeClr val="accent2"/>
                </a:solidFill>
              </a:rPr>
              <a:t> </a:t>
            </a:r>
            <a:r>
              <a:rPr lang="ru-RU" b="1">
                <a:solidFill>
                  <a:schemeClr val="accent2"/>
                </a:solidFill>
              </a:rPr>
              <a:t>ботулином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990600" y="2667000"/>
            <a:ext cx="6705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Доиксины, канцерогены, радионуклиды, двуокись СО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1219200" y="3276600"/>
            <a:ext cx="5257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Вымачивание, отваривание, маринование</a:t>
            </a:r>
          </a:p>
        </p:txBody>
      </p:sp>
      <p:sp>
        <p:nvSpPr>
          <p:cNvPr id="26633" name="Text Box 9"/>
          <p:cNvSpPr txBox="1">
            <a:spLocks noChangeArrowheads="1"/>
          </p:cNvSpPr>
          <p:nvPr/>
        </p:nvSpPr>
        <p:spPr bwMode="auto">
          <a:xfrm>
            <a:off x="1143000" y="4114800"/>
            <a:ext cx="2057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4 000</a:t>
            </a:r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7010400" y="4953000"/>
            <a:ext cx="1981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Никотин</a:t>
            </a: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2667000" y="5562600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50%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6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66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66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6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66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6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6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6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>
                <a:solidFill>
                  <a:srgbClr val="FF00FF"/>
                </a:solidFill>
              </a:rPr>
              <a:t>Вопросы викторины:</a:t>
            </a:r>
            <a:endParaRPr lang="ru-RU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19200"/>
            <a:ext cx="8229600" cy="4906963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Водопроводную воду перед употреблением лучше отстаивать. Почему? </a:t>
            </a:r>
            <a:endParaRPr lang="en-US" sz="2000">
              <a:solidFill>
                <a:srgbClr val="00206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en-US" sz="2000">
              <a:solidFill>
                <a:srgbClr val="00206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Назовите вещество, которое полностью нейтрализует действие нитратов.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Из повседневных продуктов питания, какие самые опасные для здоровья? </a:t>
            </a: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Назовите принципы закаливания – три П.</a:t>
            </a:r>
          </a:p>
          <a:p>
            <a:pPr eaLnBrk="1" hangingPunct="1">
              <a:lnSpc>
                <a:spcPct val="80000"/>
              </a:lnSpc>
            </a:pPr>
            <a:endParaRPr lang="ru-RU" sz="2000">
              <a:solidFill>
                <a:srgbClr val="00206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Какая поговорка учит нас правильному режиму питаниия? </a:t>
            </a:r>
          </a:p>
          <a:p>
            <a:pPr eaLnBrk="1" hangingPunct="1">
              <a:lnSpc>
                <a:spcPct val="80000"/>
              </a:lnSpc>
            </a:pPr>
            <a:endParaRPr lang="ru-RU" sz="2000">
              <a:solidFill>
                <a:srgbClr val="00206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Сколько часов в сутки должен спать человек? </a:t>
            </a:r>
          </a:p>
          <a:p>
            <a:pPr eaLnBrk="1" hangingPunct="1">
              <a:lnSpc>
                <a:spcPct val="80000"/>
              </a:lnSpc>
            </a:pPr>
            <a:endParaRPr lang="ru-RU" sz="2000">
              <a:solidFill>
                <a:srgbClr val="00206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ru-RU" sz="2000">
              <a:solidFill>
                <a:srgbClr val="002060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ru-RU" sz="2000">
                <a:solidFill>
                  <a:srgbClr val="002060"/>
                </a:solidFill>
              </a:rPr>
              <a:t>Какими видами спорта следует заниматься для формирования осанки? </a:t>
            </a:r>
          </a:p>
          <a:p>
            <a:pPr eaLnBrk="1" hangingPunct="1">
              <a:lnSpc>
                <a:spcPct val="80000"/>
              </a:lnSpc>
            </a:pPr>
            <a:endParaRPr lang="ru-RU" sz="2000">
              <a:solidFill>
                <a:srgbClr val="002060"/>
              </a:solidFill>
            </a:endParaRPr>
          </a:p>
        </p:txBody>
      </p:sp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1828800" y="1524000"/>
            <a:ext cx="66294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ru-RU" b="1">
                <a:solidFill>
                  <a:schemeClr val="accent2"/>
                </a:solidFill>
              </a:rPr>
              <a:t>Чтобы избавиться от хлора, который улетучивается через 2 часа)</a:t>
            </a:r>
          </a:p>
          <a:p>
            <a:pPr>
              <a:spcBef>
                <a:spcPct val="50000"/>
              </a:spcBef>
            </a:pPr>
            <a:endParaRPr lang="ru-RU" b="1">
              <a:solidFill>
                <a:schemeClr val="accent2"/>
              </a:solidFill>
            </a:endParaRPr>
          </a:p>
        </p:txBody>
      </p:sp>
      <p:sp>
        <p:nvSpPr>
          <p:cNvPr id="34821" name="Text Box 5"/>
          <p:cNvSpPr txBox="1">
            <a:spLocks noChangeArrowheads="1"/>
          </p:cNvSpPr>
          <p:nvPr/>
        </p:nvSpPr>
        <p:spPr bwMode="auto">
          <a:xfrm>
            <a:off x="2286000" y="2286000"/>
            <a:ext cx="27432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Витамин С</a:t>
            </a:r>
          </a:p>
        </p:txBody>
      </p:sp>
      <p:sp>
        <p:nvSpPr>
          <p:cNvPr id="34822" name="Text Box 6"/>
          <p:cNvSpPr txBox="1">
            <a:spLocks noChangeArrowheads="1"/>
          </p:cNvSpPr>
          <p:nvPr/>
        </p:nvSpPr>
        <p:spPr bwMode="auto">
          <a:xfrm>
            <a:off x="2209800" y="2819400"/>
            <a:ext cx="2667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Соль и сахар</a:t>
            </a:r>
          </a:p>
        </p:txBody>
      </p:sp>
      <p:sp>
        <p:nvSpPr>
          <p:cNvPr id="34823" name="Text Box 7"/>
          <p:cNvSpPr txBox="1">
            <a:spLocks noChangeArrowheads="1"/>
          </p:cNvSpPr>
          <p:nvPr/>
        </p:nvSpPr>
        <p:spPr bwMode="auto">
          <a:xfrm>
            <a:off x="914400" y="3429000"/>
            <a:ext cx="52578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ru-RU" b="1">
                <a:solidFill>
                  <a:schemeClr val="accent2"/>
                </a:solidFill>
              </a:rPr>
              <a:t>Постоянно,последовательно,постепенно</a:t>
            </a:r>
          </a:p>
          <a:p>
            <a:pPr>
              <a:spcBef>
                <a:spcPct val="50000"/>
              </a:spcBef>
            </a:pPr>
            <a:endParaRPr lang="ru-RU" b="1">
              <a:solidFill>
                <a:schemeClr val="accent2"/>
              </a:solidFill>
            </a:endParaRPr>
          </a:p>
        </p:txBody>
      </p:sp>
      <p:sp>
        <p:nvSpPr>
          <p:cNvPr id="34824" name="Text Box 8"/>
          <p:cNvSpPr txBox="1">
            <a:spLocks noChangeArrowheads="1"/>
          </p:cNvSpPr>
          <p:nvPr/>
        </p:nvSpPr>
        <p:spPr bwMode="auto">
          <a:xfrm>
            <a:off x="838200" y="4038600"/>
            <a:ext cx="7772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b="1">
                <a:solidFill>
                  <a:schemeClr val="accent2"/>
                </a:solidFill>
              </a:rPr>
              <a:t>Завтрак съешь сам, обед раздели с другом, ужин отдай врагу</a:t>
            </a:r>
          </a:p>
        </p:txBody>
      </p:sp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914400" y="4724400"/>
            <a:ext cx="518160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0000"/>
              </a:lnSpc>
              <a:spcBef>
                <a:spcPct val="20000"/>
              </a:spcBef>
              <a:buFontTx/>
              <a:buChar char="•"/>
            </a:pPr>
            <a:r>
              <a:rPr lang="ru-RU" b="1">
                <a:solidFill>
                  <a:schemeClr val="accent2"/>
                </a:solidFill>
              </a:rPr>
              <a:t>ребенок - 10-12 часов, подросток – 9-10 часов, взрослый – 8 часов)</a:t>
            </a:r>
          </a:p>
          <a:p>
            <a:pPr>
              <a:spcBef>
                <a:spcPct val="50000"/>
              </a:spcBef>
            </a:pPr>
            <a:endParaRPr lang="ru-RU" b="1">
              <a:solidFill>
                <a:schemeClr val="accent2"/>
              </a:solidFill>
            </a:endParaRPr>
          </a:p>
        </p:txBody>
      </p:sp>
      <p:sp>
        <p:nvSpPr>
          <p:cNvPr id="34826" name="Text Box 10"/>
          <p:cNvSpPr txBox="1">
            <a:spLocks noChangeArrowheads="1"/>
          </p:cNvSpPr>
          <p:nvPr/>
        </p:nvSpPr>
        <p:spPr bwMode="auto">
          <a:xfrm>
            <a:off x="1981200" y="5638800"/>
            <a:ext cx="5181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b="1">
                <a:solidFill>
                  <a:schemeClr val="accent2"/>
                </a:solidFill>
              </a:rPr>
              <a:t>Плавание, гимнастика, легкая атлетика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8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48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48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48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4" grpId="0"/>
      <p:bldP spid="34825" grpId="0"/>
      <p:bldP spid="348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b="1" i="1">
                <a:solidFill>
                  <a:srgbClr val="FF00FF"/>
                </a:solidFill>
              </a:rPr>
              <a:t>Желаю вам: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ru-RU">
                <a:solidFill>
                  <a:srgbClr val="00B050"/>
                </a:solidFill>
              </a:rPr>
              <a:t>Никогда не болеть.</a:t>
            </a:r>
          </a:p>
          <a:p>
            <a:pPr eaLnBrk="1" hangingPunct="1"/>
            <a:r>
              <a:rPr lang="ru-RU">
                <a:solidFill>
                  <a:srgbClr val="FF0000"/>
                </a:solidFill>
              </a:rPr>
              <a:t>Правильно питаться.</a:t>
            </a:r>
          </a:p>
          <a:p>
            <a:pPr eaLnBrk="1" hangingPunct="1"/>
            <a:r>
              <a:rPr lang="ru-RU">
                <a:solidFill>
                  <a:srgbClr val="7030A0"/>
                </a:solidFill>
              </a:rPr>
              <a:t>Быть бодрыми.</a:t>
            </a:r>
          </a:p>
          <a:p>
            <a:pPr eaLnBrk="1" hangingPunct="1"/>
            <a:r>
              <a:rPr lang="ru-RU">
                <a:solidFill>
                  <a:srgbClr val="C00000"/>
                </a:solidFill>
              </a:rPr>
              <a:t>Вершить добрые дела.</a:t>
            </a:r>
            <a:endParaRPr lang="ru-RU" b="1">
              <a:solidFill>
                <a:srgbClr val="C00000"/>
              </a:solidFill>
            </a:endParaRPr>
          </a:p>
          <a:p>
            <a:pPr eaLnBrk="1" hangingPunct="1"/>
            <a:r>
              <a:rPr lang="ru-RU" b="1">
                <a:solidFill>
                  <a:srgbClr val="CC66FF"/>
                </a:solidFill>
              </a:rPr>
              <a:t>В общем, вести здоровый образ жизни!</a:t>
            </a:r>
          </a:p>
        </p:txBody>
      </p:sp>
      <p:pic>
        <p:nvPicPr>
          <p:cNvPr id="27652" name="Picture 4">
            <a:hlinkClick r:id="" action="ppaction://media"/>
          </p:cNvPr>
          <p:cNvPicPr>
            <a:picLocks noChangeAspect="1" noChangeArrowheads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8382000" y="4572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45" fill="hold"/>
                                        <p:tgtEl>
                                          <p:spTgt spid="2765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6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6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66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66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6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7652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304</TotalTime>
  <Words>1566</Words>
  <Application>Microsoft Office PowerPoint</Application>
  <PresentationFormat>Экран (4:3)</PresentationFormat>
  <Paragraphs>124</Paragraphs>
  <Slides>22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6" baseType="lpstr">
      <vt:lpstr>Arial</vt:lpstr>
      <vt:lpstr>Calibri</vt:lpstr>
      <vt:lpstr>Impact</vt:lpstr>
      <vt:lpstr>Оформление по умолчанию</vt:lpstr>
      <vt:lpstr>Познавательная программа «Поезд здоровья»</vt:lpstr>
      <vt:lpstr>Цель - формировать у учащихся здоровый образ жизни.</vt:lpstr>
      <vt:lpstr>Чтоб мудро жизнь прожить, Знать надобно немало.</vt:lpstr>
      <vt:lpstr>Правила здорового образа жизни:</vt:lpstr>
      <vt:lpstr>Правильное питание ?</vt:lpstr>
      <vt:lpstr>Правильное питание ?</vt:lpstr>
      <vt:lpstr>Правильное питание ?</vt:lpstr>
      <vt:lpstr>Правильное питание ?</vt:lpstr>
      <vt:lpstr>Кока-кола с успехом заменяет бытовую химию. </vt:lpstr>
      <vt:lpstr>Кока-кола с успехом заменяет бытовую химию. </vt:lpstr>
      <vt:lpstr>  Чтобы уменьшить вред от любой газировки, в том числе и от Pepsi, необходимо следовать простым правилам: </vt:lpstr>
      <vt:lpstr>Что мы едим?</vt:lpstr>
      <vt:lpstr>Известны коды пищевых добавок, которым по воздействию на организм человека можно дать следующие характеристики: (распечатать и раздать детям</vt:lpstr>
      <vt:lpstr>2. Сон </vt:lpstr>
      <vt:lpstr>Пословицы:</vt:lpstr>
      <vt:lpstr>3. Активная деятельность и активный отдых.</vt:lpstr>
      <vt:lpstr> Вредные привычки. КУРЕНИЕ</vt:lpstr>
      <vt:lpstr>Вредные привычки. </vt:lpstr>
      <vt:lpstr>Вредные привычки. </vt:lpstr>
      <vt:lpstr>Вопросы викторины:</vt:lpstr>
      <vt:lpstr>Вопросы викторины:</vt:lpstr>
      <vt:lpstr>Желаю вам: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«Здоровый образ жизни»</dc:title>
  <dc:creator/>
  <cp:lastModifiedBy>User</cp:lastModifiedBy>
  <cp:revision>14</cp:revision>
  <cp:lastPrinted>1601-01-01T00:00:00Z</cp:lastPrinted>
  <dcterms:created xsi:type="dcterms:W3CDTF">1601-01-01T00:00:00Z</dcterms:created>
  <dcterms:modified xsi:type="dcterms:W3CDTF">2021-10-26T07:58:51Z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