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79" r:id="rId3"/>
    <p:sldId id="260" r:id="rId4"/>
    <p:sldId id="266" r:id="rId5"/>
    <p:sldId id="271" r:id="rId6"/>
    <p:sldId id="263" r:id="rId7"/>
    <p:sldId id="270" r:id="rId8"/>
    <p:sldId id="267" r:id="rId9"/>
    <p:sldId id="277" r:id="rId10"/>
    <p:sldId id="278" r:id="rId11"/>
    <p:sldId id="259" r:id="rId12"/>
    <p:sldId id="269" r:id="rId13"/>
    <p:sldId id="272" r:id="rId14"/>
    <p:sldId id="283" r:id="rId15"/>
    <p:sldId id="275" r:id="rId16"/>
    <p:sldId id="257" r:id="rId17"/>
    <p:sldId id="28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44" autoAdjust="0"/>
    <p:restoredTop sz="94660"/>
  </p:normalViewPr>
  <p:slideViewPr>
    <p:cSldViewPr>
      <p:cViewPr varScale="1">
        <p:scale>
          <a:sx n="106" d="100"/>
          <a:sy n="106" d="100"/>
        </p:scale>
        <p:origin x="161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F42F-0F1D-4216-BC52-1AE0A1DA9141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6223-7146-4195-AF3D-DA2361AB17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F42F-0F1D-4216-BC52-1AE0A1DA9141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6223-7146-4195-AF3D-DA2361AB17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F42F-0F1D-4216-BC52-1AE0A1DA9141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6223-7146-4195-AF3D-DA2361AB17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F42F-0F1D-4216-BC52-1AE0A1DA9141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6223-7146-4195-AF3D-DA2361AB17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F42F-0F1D-4216-BC52-1AE0A1DA9141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6223-7146-4195-AF3D-DA2361AB17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F42F-0F1D-4216-BC52-1AE0A1DA9141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6223-7146-4195-AF3D-DA2361AB17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F42F-0F1D-4216-BC52-1AE0A1DA9141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6223-7146-4195-AF3D-DA2361AB17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F42F-0F1D-4216-BC52-1AE0A1DA9141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6223-7146-4195-AF3D-DA2361AB17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F42F-0F1D-4216-BC52-1AE0A1DA9141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6223-7146-4195-AF3D-DA2361AB17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F42F-0F1D-4216-BC52-1AE0A1DA9141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6223-7146-4195-AF3D-DA2361AB17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F42F-0F1D-4216-BC52-1AE0A1DA9141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6223-7146-4195-AF3D-DA2361AB17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5F42F-0F1D-4216-BC52-1AE0A1DA9141}" type="datetimeFigureOut">
              <a:rPr lang="ru-RU" smtClean="0"/>
              <a:pPr/>
              <a:t>11.04.2022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36223-7146-4195-AF3D-DA2361AB177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.m4a"/><Relationship Id="rId7" Type="http://schemas.openxmlformats.org/officeDocument/2006/relationships/image" Target="../media/image4.png"/><Relationship Id="rId2" Type="http://schemas.microsoft.com/office/2007/relationships/media" Target="../media/media1.m4a"/><Relationship Id="rId1" Type="http://schemas.openxmlformats.org/officeDocument/2006/relationships/audio" Target="file:///E:\&#1080;&#1075;&#1088;&#1072;\3%20&#1089;&#1083;&#1072;&#1081;&#1076;.mp3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12" Type="http://schemas.openxmlformats.org/officeDocument/2006/relationships/image" Target="../media/image6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6.m4a"/><Relationship Id="rId7" Type="http://schemas.openxmlformats.org/officeDocument/2006/relationships/image" Target="../media/image32.png"/><Relationship Id="rId2" Type="http://schemas.microsoft.com/office/2007/relationships/media" Target="../media/media6.m4a"/><Relationship Id="rId1" Type="http://schemas.openxmlformats.org/officeDocument/2006/relationships/tags" Target="../tags/tag1.xml"/><Relationship Id="rId6" Type="http://schemas.openxmlformats.org/officeDocument/2006/relationships/image" Target="../media/image31.png"/><Relationship Id="rId5" Type="http://schemas.openxmlformats.org/officeDocument/2006/relationships/image" Target="../media/image30.jp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2" Type="http://schemas.openxmlformats.org/officeDocument/2006/relationships/audio" Target="../media/media7.m4a"/><Relationship Id="rId16" Type="http://schemas.openxmlformats.org/officeDocument/2006/relationships/image" Target="../media/image6.png"/><Relationship Id="rId1" Type="http://schemas.microsoft.com/office/2007/relationships/media" Target="../media/media7.m4a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5" Type="http://schemas.openxmlformats.org/officeDocument/2006/relationships/image" Target="../media/image43.png"/><Relationship Id="rId10" Type="http://schemas.openxmlformats.org/officeDocument/2006/relationships/image" Target="../media/image38.png"/><Relationship Id="rId4" Type="http://schemas.openxmlformats.org/officeDocument/2006/relationships/audio" Target="../media/audio1.wav"/><Relationship Id="rId9" Type="http://schemas.openxmlformats.org/officeDocument/2006/relationships/image" Target="../media/image37.png"/><Relationship Id="rId14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6.png"/><Relationship Id="rId12" Type="http://schemas.openxmlformats.org/officeDocument/2006/relationships/image" Target="../media/image39.png"/><Relationship Id="rId2" Type="http://schemas.openxmlformats.org/officeDocument/2006/relationships/audio" Target="../media/media8.m4a"/><Relationship Id="rId16" Type="http://schemas.openxmlformats.org/officeDocument/2006/relationships/image" Target="../media/image6.png"/><Relationship Id="rId1" Type="http://schemas.microsoft.com/office/2007/relationships/media" Target="../media/media8.m4a"/><Relationship Id="rId6" Type="http://schemas.openxmlformats.org/officeDocument/2006/relationships/image" Target="../media/image45.png"/><Relationship Id="rId11" Type="http://schemas.openxmlformats.org/officeDocument/2006/relationships/image" Target="../media/image40.png"/><Relationship Id="rId5" Type="http://schemas.openxmlformats.org/officeDocument/2006/relationships/image" Target="../media/image44.png"/><Relationship Id="rId15" Type="http://schemas.openxmlformats.org/officeDocument/2006/relationships/image" Target="../media/image51.png"/><Relationship Id="rId10" Type="http://schemas.openxmlformats.org/officeDocument/2006/relationships/image" Target="../media/image49.png"/><Relationship Id="rId4" Type="http://schemas.openxmlformats.org/officeDocument/2006/relationships/audio" Target="../media/audio2.wav"/><Relationship Id="rId9" Type="http://schemas.openxmlformats.org/officeDocument/2006/relationships/image" Target="../media/image48.png"/><Relationship Id="rId14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60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4.png"/><Relationship Id="rId12" Type="http://schemas.openxmlformats.org/officeDocument/2006/relationships/image" Target="../media/image59.png"/><Relationship Id="rId17" Type="http://schemas.openxmlformats.org/officeDocument/2006/relationships/image" Target="../media/image64.png"/><Relationship Id="rId2" Type="http://schemas.openxmlformats.org/officeDocument/2006/relationships/audio" Target="../media/media9.m4a"/><Relationship Id="rId16" Type="http://schemas.openxmlformats.org/officeDocument/2006/relationships/image" Target="../media/image63.png"/><Relationship Id="rId1" Type="http://schemas.microsoft.com/office/2007/relationships/media" Target="../media/media9.m4a"/><Relationship Id="rId6" Type="http://schemas.openxmlformats.org/officeDocument/2006/relationships/image" Target="../media/image53.png"/><Relationship Id="rId11" Type="http://schemas.openxmlformats.org/officeDocument/2006/relationships/image" Target="../media/image58.png"/><Relationship Id="rId5" Type="http://schemas.openxmlformats.org/officeDocument/2006/relationships/image" Target="../media/image52.png"/><Relationship Id="rId15" Type="http://schemas.openxmlformats.org/officeDocument/2006/relationships/image" Target="../media/image62.png"/><Relationship Id="rId10" Type="http://schemas.openxmlformats.org/officeDocument/2006/relationships/image" Target="../media/image57.png"/><Relationship Id="rId4" Type="http://schemas.openxmlformats.org/officeDocument/2006/relationships/audio" Target="../media/audio3.wav"/><Relationship Id="rId9" Type="http://schemas.openxmlformats.org/officeDocument/2006/relationships/image" Target="../media/image56.png"/><Relationship Id="rId14" Type="http://schemas.openxmlformats.org/officeDocument/2006/relationships/image" Target="../media/image6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7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microsoft.com/office/2007/relationships/hdphoto" Target="../media/hdphoto1.wdp"/><Relationship Id="rId5" Type="http://schemas.openxmlformats.org/officeDocument/2006/relationships/image" Target="../media/image66.png"/><Relationship Id="rId4" Type="http://schemas.openxmlformats.org/officeDocument/2006/relationships/image" Target="../media/image65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1.png"/><Relationship Id="rId12" Type="http://schemas.openxmlformats.org/officeDocument/2006/relationships/image" Target="../media/image76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70.png"/><Relationship Id="rId11" Type="http://schemas.openxmlformats.org/officeDocument/2006/relationships/image" Target="../media/image75.png"/><Relationship Id="rId5" Type="http://schemas.openxmlformats.org/officeDocument/2006/relationships/image" Target="../media/image69.png"/><Relationship Id="rId10" Type="http://schemas.openxmlformats.org/officeDocument/2006/relationships/image" Target="../media/image74.png"/><Relationship Id="rId4" Type="http://schemas.openxmlformats.org/officeDocument/2006/relationships/image" Target="../media/image68.png"/><Relationship Id="rId9" Type="http://schemas.openxmlformats.org/officeDocument/2006/relationships/image" Target="../media/image7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0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10" Type="http://schemas.openxmlformats.org/officeDocument/2006/relationships/image" Target="../media/image6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9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10" Type="http://schemas.openxmlformats.org/officeDocument/2006/relationships/image" Target="../media/image6.png"/><Relationship Id="rId4" Type="http://schemas.openxmlformats.org/officeDocument/2006/relationships/image" Target="../media/image86.png"/><Relationship Id="rId9" Type="http://schemas.openxmlformats.org/officeDocument/2006/relationships/image" Target="../media/image9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6.png"/><Relationship Id="rId4" Type="http://schemas.openxmlformats.org/officeDocument/2006/relationships/image" Target="../media/image9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8"/>
          <a:stretch/>
        </p:blipFill>
        <p:spPr>
          <a:xfrm>
            <a:off x="-3944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-252536" y="2060848"/>
            <a:ext cx="95050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2800" b="1" i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latin typeface="Georgia" panose="02040502050405020303" pitchFamily="18" charset="0"/>
                <a:cs typeface="Times New Roman" pitchFamily="18" charset="0"/>
              </a:rPr>
              <a:t>Интерактивная игра </a:t>
            </a:r>
          </a:p>
          <a:p>
            <a:pPr algn="ctr">
              <a:lnSpc>
                <a:spcPct val="200000"/>
              </a:lnSpc>
            </a:pPr>
            <a:r>
              <a:rPr lang="ru-RU" sz="2800" b="1" i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latin typeface="Georgia" panose="02040502050405020303" pitchFamily="18" charset="0"/>
                <a:cs typeface="Times New Roman" pitchFamily="18" charset="0"/>
              </a:rPr>
              <a:t>«Путешествие с Машей в страну Здоровья»</a:t>
            </a:r>
            <a:endParaRPr lang="ru-RU" sz="2800" b="1" i="1" dirty="0"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solidFill>
                <a:srgbClr val="002060"/>
              </a:solidFill>
              <a:effectLst>
                <a:reflection blurRad="6350" stA="55000" endA="300" endPos="45500" dir="5400000" sy="-100000" algn="bl" rotWithShape="0"/>
              </a:effectLst>
              <a:latin typeface="Georgia" panose="02040502050405020303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5656" y="76470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759653" y="260648"/>
            <a:ext cx="3847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i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  <a:ea typeface="PMingLiU-ExtB" panose="02020500000000000000" pitchFamily="18" charset="-120"/>
                <a:cs typeface="KodchiangUPC" panose="02020603050405020304" pitchFamily="18" charset="-34"/>
              </a:rPr>
              <a:t>МКУК</a:t>
            </a:r>
            <a:r>
              <a:rPr lang="ru-RU" i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  <a:ea typeface="PMingLiU-ExtB" panose="02020500000000000000" pitchFamily="18" charset="-120"/>
                <a:cs typeface="KodchiangUPC" panose="02020603050405020304" pitchFamily="18" charset="-34"/>
              </a:rPr>
              <a:t> «</a:t>
            </a:r>
            <a:r>
              <a:rPr lang="ru-RU" i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  <a:ea typeface="PMingLiU-ExtB" panose="02020500000000000000" pitchFamily="18" charset="-120"/>
                <a:cs typeface="KodchiangUPC" panose="02020603050405020304" pitchFamily="18" charset="-34"/>
              </a:rPr>
              <a:t>Районный центр досуга</a:t>
            </a:r>
            <a:r>
              <a:rPr lang="ru-RU" i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Georgia" panose="02040502050405020303" pitchFamily="18" charset="0"/>
                <a:ea typeface="PMingLiU-ExtB" panose="02020500000000000000" pitchFamily="18" charset="-120"/>
                <a:cs typeface="KodchiangUPC" panose="02020603050405020304" pitchFamily="18" charset="-34"/>
              </a:rPr>
              <a:t>»</a:t>
            </a:r>
            <a:endParaRPr lang="ru-RU" i="1" dirty="0">
              <a:ln>
                <a:solidFill>
                  <a:schemeClr val="accent1">
                    <a:lumMod val="75000"/>
                  </a:schemeClr>
                </a:solidFill>
              </a:ln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  <a:latin typeface="Georgia" panose="02040502050405020303" pitchFamily="18" charset="0"/>
              <a:ea typeface="PMingLiU-ExtB" panose="02020500000000000000" pitchFamily="18" charset="-120"/>
              <a:cs typeface="KodchiangUPC" panose="02020603050405020304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036496" cy="1944216"/>
          </a:xfrm>
        </p:spPr>
        <p:txBody>
          <a:bodyPr>
            <a:normAutofit/>
          </a:bodyPr>
          <a:lstStyle/>
          <a:p>
            <a:pPr algn="l"/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1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Цель:  формирование у детей  здорового образа жизни, овладение его элементарными нормами и правилами (в питании, в двигательном режиме, при соблюдении режима дня, при формировании культурно-гигиенических навыков)  </a:t>
            </a:r>
            <a:r>
              <a:rPr lang="ru-RU" sz="18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ru-RU" sz="1800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ru-RU" sz="1800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9224" y="2492896"/>
            <a:ext cx="9014776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Задачи: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- Формировать у детей представления о ценности здоровья, желание вести ЗОЖ,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-Продолжать знакомить с правилами личной гигиены.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- Развивать культурно-гигиенические навыки у детей.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- Развивать умения различать вредную и полезную для здоровья пищу;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- Воспитывать бережное отношение к своему телу, своему здоровью;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- Воспитывать у детей  интерес к спортивному инвентарю и физкультуре в целом.</a:t>
            </a:r>
          </a:p>
          <a:p>
            <a:endParaRPr lang="ru-RU" b="1" dirty="0" smtClean="0">
              <a:solidFill>
                <a:srgbClr val="0070C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8256"/>
            <a:ext cx="9143999" cy="6858000"/>
          </a:xfrm>
        </p:spPr>
      </p:pic>
      <p:pic>
        <p:nvPicPr>
          <p:cNvPr id="7" name="3 слайд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9144000" y="5733256"/>
            <a:ext cx="304800" cy="304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rot="20733745">
            <a:off x="7054705" y="3730606"/>
            <a:ext cx="2112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latin typeface="Poetica Chancery " panose="04020305040202020204" pitchFamily="82" charset="0"/>
                <a:cs typeface="EucrosiaUPC" panose="02020603050405020304" pitchFamily="18" charset="-34"/>
              </a:rPr>
              <a:t>г</a:t>
            </a:r>
            <a:r>
              <a:rPr lang="ru-RU" sz="16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latin typeface="Poetica Chancery " panose="04020305040202020204" pitchFamily="82" charset="0"/>
                <a:cs typeface="EucrosiaUPC" panose="02020603050405020304" pitchFamily="18" charset="-34"/>
              </a:rPr>
              <a:t>. </a:t>
            </a:r>
            <a:r>
              <a:rPr lang="ru-RU" sz="16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latin typeface="Poetica Chancery " panose="04020305040202020204" pitchFamily="82" charset="0"/>
                <a:cs typeface="EucrosiaUPC" panose="02020603050405020304" pitchFamily="18" charset="-34"/>
              </a:rPr>
              <a:t>Витаминный</a:t>
            </a:r>
            <a:endParaRPr lang="ru-RU" sz="1600" b="1" dirty="0">
              <a:ln>
                <a:solidFill>
                  <a:schemeClr val="bg1">
                    <a:lumMod val="85000"/>
                  </a:schemeClr>
                </a:solidFill>
              </a:ln>
              <a:solidFill>
                <a:schemeClr val="bg1"/>
              </a:solidFill>
              <a:latin typeface="Poetica Chancery " panose="04020305040202020204" pitchFamily="82" charset="0"/>
              <a:cs typeface="EucrosiaUPC" panose="02020603050405020304" pitchFamily="18" charset="-34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187" t="24997" r="35925" b="47619"/>
          <a:stretch/>
        </p:blipFill>
        <p:spPr>
          <a:xfrm rot="20253156">
            <a:off x="5827457" y="5378645"/>
            <a:ext cx="2104550" cy="95883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 rot="19753480">
            <a:off x="6249710" y="4642910"/>
            <a:ext cx="14835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latin typeface="Poetica Chancery " panose="04020305040202020204" pitchFamily="82" charset="0"/>
              </a:rPr>
              <a:t>г. Чистюли</a:t>
            </a:r>
            <a:endParaRPr lang="ru-RU" sz="1600" b="1" dirty="0">
              <a:ln>
                <a:solidFill>
                  <a:schemeClr val="bg1">
                    <a:lumMod val="85000"/>
                  </a:schemeClr>
                </a:solidFill>
              </a:ln>
              <a:solidFill>
                <a:schemeClr val="bg1"/>
              </a:solidFill>
              <a:latin typeface="Poetica Chancery " panose="04020305040202020204" pitchFamily="8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rot="375221">
            <a:off x="7411290" y="4891788"/>
            <a:ext cx="17855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latin typeface="Poetica Chancery " panose="04020305040202020204" pitchFamily="82" charset="0"/>
              </a:rPr>
              <a:t>Г. Олимпийский</a:t>
            </a:r>
            <a:endParaRPr lang="ru-RU" sz="1400" dirty="0">
              <a:ln>
                <a:solidFill>
                  <a:schemeClr val="bg1">
                    <a:lumMod val="85000"/>
                  </a:schemeClr>
                </a:solidFill>
              </a:ln>
              <a:solidFill>
                <a:schemeClr val="bg1"/>
              </a:solidFill>
              <a:latin typeface="Poetica Chancery " panose="04020305040202020204" pitchFamily="82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23" t="1248" r="19715" b="-1"/>
          <a:stretch/>
        </p:blipFill>
        <p:spPr>
          <a:xfrm>
            <a:off x="2771800" y="2582795"/>
            <a:ext cx="3600400" cy="427520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 rot="19795753">
            <a:off x="5952339" y="5632674"/>
            <a:ext cx="20783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latin typeface="Palatino Linotype" panose="02040502050505030304" pitchFamily="18" charset="0"/>
              </a:rPr>
              <a:t>Г</a:t>
            </a:r>
            <a:r>
              <a:rPr lang="ru-RU" sz="1100" i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latin typeface="Palatino Linotype" panose="02040502050505030304" pitchFamily="18" charset="0"/>
              </a:rPr>
              <a:t>. </a:t>
            </a:r>
            <a:r>
              <a:rPr lang="ru-RU" sz="120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latin typeface="Palatino Linotype" panose="02040502050505030304" pitchFamily="18" charset="0"/>
              </a:rPr>
              <a:t>Бережливого времени</a:t>
            </a:r>
            <a:endParaRPr lang="ru-RU" sz="2000" dirty="0">
              <a:ln>
                <a:solidFill>
                  <a:schemeClr val="bg1">
                    <a:lumMod val="85000"/>
                  </a:schemeClr>
                </a:solidFill>
              </a:ln>
              <a:solidFill>
                <a:schemeClr val="bg1"/>
              </a:solidFill>
              <a:latin typeface="Palatino Linotype" panose="02040502050505030304" pitchFamily="18" charset="0"/>
            </a:endParaRPr>
          </a:p>
        </p:txBody>
      </p:sp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>
                  <p14:bmkLst>
                    <p14:bmk name="Закладка 1" time="0"/>
                  </p14:bmkLst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508104" y="836712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31071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31071"/>
                                </p:stCondLst>
                                <p:childTnLst>
                                  <p:par>
                                    <p:cTn id="8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9" dur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>
                    <p:cTn id="10" fill="hold" display="0">
                      <p:stCondLst>
                        <p:cond delay="indefinite"/>
                      </p:stCondLst>
                      <p:endCondLst>
                        <p:cond evt="onNext" delay="0">
                          <p:tgtEl>
                            <p:sldTgt/>
                          </p:tgtEl>
                        </p:cond>
                        <p:cond evt="onPrev" delay="0">
                          <p:tgtEl>
                            <p:sldTgt/>
                          </p:tgtEl>
                        </p:cond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7"/>
                    </p:tgtEl>
                  </p:cMediaNode>
                </p:audio>
                <p:audio>
                  <p:cMediaNode vol="80000" showWhenStopped="0">
                    <p:cTn id="1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5"/>
                    </p:tgtEl>
                  </p:cMediaNode>
                </p:audio>
                <p:seq concurrent="1" nextAc="seek">
                  <p:cTn id="12" restart="whenNotActive" fill="hold" evtFilter="cancelBubble" nodeType="interactiveSeq">
                    <p:stCondLst>
                      <p:cond evt="onMediaBookmark" delay="0">
                        <p:tgtEl>
                          <p14:bmkTgt spid="5" bmkName="Закладка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" fill="hold">
                          <p:stCondLst>
                            <p:cond delay="0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47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5" bmkName="Закладка 1"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31071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" fill="hold">
                                <p:stCondLst>
                                  <p:cond delay="31071"/>
                                </p:stCondLst>
                                <p:childTnLst>
                                  <p:par>
                                    <p:cTn id="8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9" dur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>
                    <p:cTn id="10" fill="hold" display="0">
                      <p:stCondLst>
                        <p:cond delay="indefinite"/>
                      </p:stCondLst>
                      <p:endCondLst>
                        <p:cond evt="onNext" delay="0">
                          <p:tgtEl>
                            <p:sldTgt/>
                          </p:tgtEl>
                        </p:cond>
                        <p:cond evt="onPrev" delay="0">
                          <p:tgtEl>
                            <p:sldTgt/>
                          </p:tgtEl>
                        </p:cond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7"/>
                    </p:tgtEl>
                  </p:cMediaNode>
                </p:audio>
                <p:audio>
                  <p:cMediaNode vol="80000" showWhenStopped="0">
                    <p:cTn id="1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5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6645" flipH="1">
            <a:off x="6316782" y="3580835"/>
            <a:ext cx="2808312" cy="29523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43808" y="3068960"/>
            <a:ext cx="3463800" cy="3376851"/>
          </a:xfrm>
          <a:prstGeom prst="rect">
            <a:avLst/>
          </a:prstGeom>
        </p:spPr>
      </p:pic>
      <p:pic>
        <p:nvPicPr>
          <p:cNvPr id="2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Закладка 1" time="0"/>
                  </p14:bmkLst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11960" y="2852936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0847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showWhenStopped="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"/>
                    </p:tgtEl>
                  </p:cMediaNode>
                </p:audio>
                <p:seq concurrent="1" nextAc="seek">
                  <p:cTn id="8" restart="whenNotActive" fill="hold" evtFilter="cancelBubble" nodeType="interactiveSeq">
                    <p:stCondLst>
                      <p:cond evt="onMediaBookmark" delay="0">
                        <p:tgtEl>
                          <p14:bmkTgt spid="2" bmkName="Закладка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" bmkName="Закладка 1"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0847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showWhenStopped="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>
            <a:off x="179512" y="2060848"/>
            <a:ext cx="1548000" cy="2124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1979712" y="2060848"/>
            <a:ext cx="1548000" cy="2124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3779912" y="2060848"/>
            <a:ext cx="1548000" cy="2124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5580112" y="2060848"/>
            <a:ext cx="1548000" cy="2124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7380312" y="2060848"/>
            <a:ext cx="1548000" cy="2124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foto_15_oktyabrya_vsemirnij_den_mitya_ruk_obsuzhdenie_na_liveinternet.jpg"/>
          <p:cNvPicPr>
            <a:picLocks noChangeAspect="1"/>
          </p:cNvPicPr>
          <p:nvPr/>
        </p:nvPicPr>
        <p:blipFill>
          <a:blip r:embed="rId4" cstate="print"/>
          <a:srcRect t="-126" r="79925" b="58911"/>
          <a:stretch>
            <a:fillRect/>
          </a:stretch>
        </p:blipFill>
        <p:spPr>
          <a:xfrm>
            <a:off x="7452320" y="4509120"/>
            <a:ext cx="1463433" cy="212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 descr="foto_15_oktyabrya_vsemirnij_den_mitya_ruk_obsuzhdenie_na_liveinternet.jpg"/>
          <p:cNvPicPr>
            <a:picLocks noChangeAspect="1"/>
          </p:cNvPicPr>
          <p:nvPr/>
        </p:nvPicPr>
        <p:blipFill>
          <a:blip r:embed="rId4" cstate="print"/>
          <a:srcRect l="20075" t="-126" r="60238" b="58911"/>
          <a:stretch>
            <a:fillRect/>
          </a:stretch>
        </p:blipFill>
        <p:spPr>
          <a:xfrm>
            <a:off x="1907704" y="4509120"/>
            <a:ext cx="1435135" cy="212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foto_15_oktyabrya_vsemirnij_den_mitya_ruk_obsuzhdenie_na_liveinternet.jpg"/>
          <p:cNvPicPr>
            <a:picLocks noChangeAspect="1"/>
          </p:cNvPicPr>
          <p:nvPr/>
        </p:nvPicPr>
        <p:blipFill>
          <a:blip r:embed="rId4" cstate="print"/>
          <a:srcRect l="39763" t="-126" r="40550" b="58911"/>
          <a:stretch>
            <a:fillRect/>
          </a:stretch>
        </p:blipFill>
        <p:spPr>
          <a:xfrm>
            <a:off x="179512" y="4509120"/>
            <a:ext cx="1435135" cy="212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foto_15_oktyabrya_vsemirnij_den_mitya_ruk_obsuzhdenie_na_liveinternet.jpg"/>
          <p:cNvPicPr>
            <a:picLocks noChangeAspect="1"/>
          </p:cNvPicPr>
          <p:nvPr/>
        </p:nvPicPr>
        <p:blipFill>
          <a:blip r:embed="rId4" cstate="print"/>
          <a:srcRect l="20075" t="-126" r="60238" b="58911"/>
          <a:stretch>
            <a:fillRect/>
          </a:stretch>
        </p:blipFill>
        <p:spPr>
          <a:xfrm>
            <a:off x="5724128" y="4509120"/>
            <a:ext cx="1435135" cy="212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 descr="foto_15_oktyabrya_vsemirnij_den_mitya_ruk_obsuzhdenie_na_liveinternet.jpg"/>
          <p:cNvPicPr>
            <a:picLocks noChangeAspect="1"/>
          </p:cNvPicPr>
          <p:nvPr/>
        </p:nvPicPr>
        <p:blipFill>
          <a:blip r:embed="rId5" cstate="print"/>
          <a:srcRect l="19196" t="50984" r="60329" b="8915"/>
          <a:stretch>
            <a:fillRect/>
          </a:stretch>
        </p:blipFill>
        <p:spPr>
          <a:xfrm>
            <a:off x="3707904" y="4509120"/>
            <a:ext cx="1534000" cy="212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3" y="24036"/>
            <a:ext cx="2104217" cy="2180828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Закладка 1" time="0"/>
                  </p14:bmkLst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940152" y="26064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5.20814E-6 L 0.40156 -0.44057 " pathEditMode="relative" ptsTypes="AA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8.32562E-8 L -0.78091 -0.42738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000" y="-2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88622E-6 L 0.02379 -0.4377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0" y="-2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5.20814E-6 L 0.40156 -0.44057 " pathEditMode="relative" ptsTypes="AA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88622E-6 L -0.00763 -0.4377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" y="-2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509120"/>
            <a:ext cx="2808312" cy="185920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43075"/>
            <a:ext cx="2016000" cy="129733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708920"/>
            <a:ext cx="1426864" cy="1656182"/>
          </a:xfrm>
          <a:prstGeom prst="rect">
            <a:avLst/>
          </a:prstGeom>
        </p:spPr>
      </p:pic>
      <p:pic>
        <p:nvPicPr>
          <p:cNvPr id="10" name="Рисунок 9" descr="HCC-03B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0704"/>
          <a:stretch>
            <a:fillRect/>
          </a:stretch>
        </p:blipFill>
        <p:spPr>
          <a:xfrm>
            <a:off x="6444208" y="548680"/>
            <a:ext cx="2016000" cy="1800200"/>
          </a:xfrm>
          <a:prstGeom prst="rect">
            <a:avLst/>
          </a:prstGeom>
        </p:spPr>
      </p:pic>
      <p:sp>
        <p:nvSpPr>
          <p:cNvPr id="21" name="Выноска-облако 20"/>
          <p:cNvSpPr/>
          <p:nvPr/>
        </p:nvSpPr>
        <p:spPr>
          <a:xfrm>
            <a:off x="0" y="4077072"/>
            <a:ext cx="4211960" cy="2376264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  <a:t>Если руки в грязных точках</a:t>
            </a:r>
            <a:b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</a:br>
            <a: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  <a:t>И вода их с рук не смыла,</a:t>
            </a:r>
            <a:b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</a:br>
            <a: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  <a:t>То тебе поможет точно</a:t>
            </a:r>
            <a:b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</a:br>
            <a: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  <a:t>Смыть грязь с рук конечно...</a:t>
            </a:r>
            <a:endParaRPr lang="ru-RU" sz="1700" dirty="0">
              <a:solidFill>
                <a:srgbClr val="002060"/>
              </a:solidFill>
              <a:latin typeface="Modestina" panose="02080504020301020103" pitchFamily="18" charset="0"/>
            </a:endParaRPr>
          </a:p>
        </p:txBody>
      </p:sp>
      <p:sp>
        <p:nvSpPr>
          <p:cNvPr id="22" name="Выноска-облако 21"/>
          <p:cNvSpPr/>
          <p:nvPr/>
        </p:nvSpPr>
        <p:spPr>
          <a:xfrm flipH="1">
            <a:off x="2555776" y="2132856"/>
            <a:ext cx="3923928" cy="2376264"/>
          </a:xfrm>
          <a:prstGeom prst="cloudCallout">
            <a:avLst/>
          </a:prstGeom>
          <a:solidFill>
            <a:schemeClr val="tx2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700" dirty="0" smtClean="0">
                <a:solidFill>
                  <a:schemeClr val="accent1">
                    <a:lumMod val="50000"/>
                  </a:schemeClr>
                </a:solidFill>
                <a:latin typeface="Modestina" panose="02080504020301020103" pitchFamily="18" charset="0"/>
              </a:rPr>
              <a:t>По утрам и вечерам </a:t>
            </a:r>
          </a:p>
          <a:p>
            <a:pPr algn="ctr"/>
            <a:r>
              <a:rPr lang="ru-RU" sz="1700" dirty="0" smtClean="0">
                <a:solidFill>
                  <a:schemeClr val="accent1">
                    <a:lumMod val="50000"/>
                  </a:schemeClr>
                </a:solidFill>
                <a:latin typeface="Modestina" panose="02080504020301020103" pitchFamily="18" charset="0"/>
              </a:rPr>
              <a:t>Чистит- чистит зубы нам, </a:t>
            </a:r>
          </a:p>
          <a:p>
            <a:pPr algn="ctr"/>
            <a:r>
              <a:rPr lang="ru-RU" sz="1700" dirty="0" smtClean="0">
                <a:solidFill>
                  <a:schemeClr val="accent1">
                    <a:lumMod val="50000"/>
                  </a:schemeClr>
                </a:solidFill>
                <a:latin typeface="Modestina" panose="02080504020301020103" pitchFamily="18" charset="0"/>
              </a:rPr>
              <a:t>А днем отдыхает,</a:t>
            </a:r>
          </a:p>
          <a:p>
            <a:pPr algn="ctr"/>
            <a:r>
              <a:rPr lang="ru-RU" sz="1700" dirty="0" smtClean="0">
                <a:solidFill>
                  <a:schemeClr val="accent1">
                    <a:lumMod val="50000"/>
                  </a:schemeClr>
                </a:solidFill>
                <a:latin typeface="Modestina" panose="02080504020301020103" pitchFamily="18" charset="0"/>
              </a:rPr>
              <a:t>В стаканчике скучает</a:t>
            </a:r>
            <a:r>
              <a:rPr lang="ru-RU" dirty="0" smtClean="0"/>
              <a:t>.</a:t>
            </a:r>
          </a:p>
        </p:txBody>
      </p:sp>
      <p:sp>
        <p:nvSpPr>
          <p:cNvPr id="23" name="Выноска-облако 22"/>
          <p:cNvSpPr/>
          <p:nvPr/>
        </p:nvSpPr>
        <p:spPr>
          <a:xfrm flipH="1">
            <a:off x="5098628" y="28104"/>
            <a:ext cx="4022204" cy="2448272"/>
          </a:xfrm>
          <a:prstGeom prst="cloudCallou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  <a:t>Как ты выглядишь красиво!</a:t>
            </a:r>
            <a:b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</a:br>
            <a: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  <a:t>Симпатично, очень мило,</a:t>
            </a:r>
            <a:b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</a:br>
            <a: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  <a:t>Аккуратная причёска –</a:t>
            </a:r>
            <a:b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</a:br>
            <a: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  <a:t>Помогла тебе…</a:t>
            </a:r>
            <a:endParaRPr lang="ru-RU" sz="1700" dirty="0">
              <a:solidFill>
                <a:srgbClr val="002060"/>
              </a:solidFill>
              <a:latin typeface="Modestina" panose="02080504020301020103" pitchFamily="18" charset="0"/>
            </a:endParaRPr>
          </a:p>
        </p:txBody>
      </p:sp>
      <p:sp>
        <p:nvSpPr>
          <p:cNvPr id="24" name="Выноска-облако 23"/>
          <p:cNvSpPr/>
          <p:nvPr/>
        </p:nvSpPr>
        <p:spPr>
          <a:xfrm>
            <a:off x="0" y="0"/>
            <a:ext cx="3888432" cy="2556644"/>
          </a:xfrm>
          <a:prstGeom prst="cloudCallout">
            <a:avLst/>
          </a:prstGeom>
          <a:solidFill>
            <a:schemeClr val="tx2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700" dirty="0" smtClean="0">
                <a:solidFill>
                  <a:schemeClr val="accent1">
                    <a:lumMod val="50000"/>
                  </a:schemeClr>
                </a:solidFill>
                <a:latin typeface="Modestina" panose="02080504020301020103" pitchFamily="18" charset="0"/>
              </a:rPr>
              <a:t>Вместе с мылом и водой,</a:t>
            </a:r>
            <a:br>
              <a:rPr lang="ru-RU" sz="1700" dirty="0" smtClean="0">
                <a:solidFill>
                  <a:schemeClr val="accent1">
                    <a:lumMod val="50000"/>
                  </a:schemeClr>
                </a:solidFill>
                <a:latin typeface="Modestina" panose="02080504020301020103" pitchFamily="18" charset="0"/>
              </a:rPr>
            </a:br>
            <a:r>
              <a:rPr lang="ru-RU" sz="1700" dirty="0" smtClean="0">
                <a:solidFill>
                  <a:schemeClr val="accent1">
                    <a:lumMod val="50000"/>
                  </a:schemeClr>
                </a:solidFill>
                <a:latin typeface="Modestina" panose="02080504020301020103" pitchFamily="18" charset="0"/>
              </a:rPr>
              <a:t>Я слежу за чистотой,</a:t>
            </a:r>
            <a:br>
              <a:rPr lang="ru-RU" sz="1700" dirty="0" smtClean="0">
                <a:solidFill>
                  <a:schemeClr val="accent1">
                    <a:lumMod val="50000"/>
                  </a:schemeClr>
                </a:solidFill>
                <a:latin typeface="Modestina" panose="02080504020301020103" pitchFamily="18" charset="0"/>
              </a:rPr>
            </a:br>
            <a:r>
              <a:rPr lang="ru-RU" sz="1700" dirty="0" smtClean="0">
                <a:solidFill>
                  <a:schemeClr val="accent1">
                    <a:lumMod val="50000"/>
                  </a:schemeClr>
                </a:solidFill>
                <a:latin typeface="Modestina" panose="02080504020301020103" pitchFamily="18" charset="0"/>
              </a:rPr>
              <a:t>Пены для меня не жалко,</a:t>
            </a:r>
            <a:br>
              <a:rPr lang="ru-RU" sz="1700" dirty="0" smtClean="0">
                <a:solidFill>
                  <a:schemeClr val="accent1">
                    <a:lumMod val="50000"/>
                  </a:schemeClr>
                </a:solidFill>
                <a:latin typeface="Modestina" panose="02080504020301020103" pitchFamily="18" charset="0"/>
              </a:rPr>
            </a:br>
            <a:r>
              <a:rPr lang="ru-RU" sz="1700" dirty="0" smtClean="0">
                <a:solidFill>
                  <a:schemeClr val="accent1">
                    <a:lumMod val="50000"/>
                  </a:schemeClr>
                </a:solidFill>
                <a:latin typeface="Modestina" panose="02080504020301020103" pitchFamily="18" charset="0"/>
              </a:rPr>
              <a:t>Разотру вас,</a:t>
            </a:r>
            <a:br>
              <a:rPr lang="ru-RU" sz="1700" dirty="0" smtClean="0">
                <a:solidFill>
                  <a:schemeClr val="accent1">
                    <a:lumMod val="50000"/>
                  </a:schemeClr>
                </a:solidFill>
                <a:latin typeface="Modestina" panose="02080504020301020103" pitchFamily="18" charset="0"/>
              </a:rPr>
            </a:br>
            <a:r>
              <a:rPr lang="ru-RU" sz="1700" dirty="0" smtClean="0">
                <a:solidFill>
                  <a:schemeClr val="accent1">
                    <a:lumMod val="50000"/>
                  </a:schemeClr>
                </a:solidFill>
                <a:latin typeface="Modestina" panose="02080504020301020103" pitchFamily="18" charset="0"/>
              </a:rPr>
              <a:t>Я - ...</a:t>
            </a:r>
            <a:endParaRPr lang="ru-RU" sz="1700" dirty="0">
              <a:solidFill>
                <a:schemeClr val="accent1">
                  <a:lumMod val="50000"/>
                </a:schemeClr>
              </a:solidFill>
              <a:latin typeface="Modestina" panose="02080504020301020103" pitchFamily="18" charset="0"/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573194"/>
            <a:ext cx="1944216" cy="1649231"/>
          </a:xfrm>
          <a:prstGeom prst="rect">
            <a:avLst/>
          </a:prstGeom>
        </p:spPr>
      </p:pic>
      <p:sp>
        <p:nvSpPr>
          <p:cNvPr id="25" name="Выноска-облако 24"/>
          <p:cNvSpPr/>
          <p:nvPr/>
        </p:nvSpPr>
        <p:spPr>
          <a:xfrm flipH="1">
            <a:off x="5411912" y="4293096"/>
            <a:ext cx="3744416" cy="2160240"/>
          </a:xfrm>
          <a:prstGeom prst="cloudCallou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  <a:t>И махровое, и гладкое бывает.</a:t>
            </a:r>
            <a:b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</a:br>
            <a: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  <a:t>Кто помылся, тот о нем не забывает:</a:t>
            </a:r>
            <a:b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</a:br>
            <a: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  <a:t>Взрослого, младенца</a:t>
            </a:r>
            <a:b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</a:br>
            <a:r>
              <a:rPr lang="ru-RU" sz="1700" dirty="0" smtClean="0">
                <a:solidFill>
                  <a:srgbClr val="002060"/>
                </a:solidFill>
                <a:latin typeface="Modestina" panose="02080504020301020103" pitchFamily="18" charset="0"/>
              </a:rPr>
              <a:t>Вытрет...</a:t>
            </a:r>
            <a:endParaRPr lang="ru-RU" sz="1700" dirty="0">
              <a:solidFill>
                <a:srgbClr val="002060"/>
              </a:solidFill>
              <a:latin typeface="Modestina" panose="02080504020301020103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2060848"/>
            <a:ext cx="2411760" cy="25862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0"/>
            <a:ext cx="2498157" cy="24895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1844824"/>
            <a:ext cx="2520280" cy="2709096"/>
          </a:xfrm>
          <a:prstGeom prst="rect">
            <a:avLst/>
          </a:prstGeom>
        </p:spPr>
      </p:pic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Закладка 1" time="0"/>
                  </p14:bmkLst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796136" y="18864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8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1" grpId="0" animBg="1"/>
      <p:bldP spid="22" grpId="0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988840"/>
            <a:ext cx="2569111" cy="257716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305" b="42580"/>
          <a:stretch/>
        </p:blipFill>
        <p:spPr>
          <a:xfrm rot="20520279">
            <a:off x="611560" y="4365104"/>
            <a:ext cx="2742215" cy="88781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78" r="-686" b="9774"/>
          <a:stretch/>
        </p:blipFill>
        <p:spPr>
          <a:xfrm rot="947298">
            <a:off x="611560" y="3022601"/>
            <a:ext cx="2030040" cy="4064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36" t="2434" r="24551" b="1"/>
          <a:stretch/>
        </p:blipFill>
        <p:spPr>
          <a:xfrm>
            <a:off x="6732240" y="1340768"/>
            <a:ext cx="1450280" cy="261967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07817">
            <a:off x="6508259" y="3884650"/>
            <a:ext cx="1869412" cy="209262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86472">
            <a:off x="4829914" y="590570"/>
            <a:ext cx="1612103" cy="161210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4437112"/>
            <a:ext cx="1224136" cy="220689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3328">
            <a:off x="2575380" y="551291"/>
            <a:ext cx="895715" cy="214028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1563797" cy="1763430"/>
          </a:xfrm>
          <a:prstGeom prst="rect">
            <a:avLst/>
          </a:prstGeom>
        </p:spPr>
      </p:pic>
      <p:pic>
        <p:nvPicPr>
          <p:cNvPr id="2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Закладка 1" time="0"/>
                  </p14:bmkLst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499992" y="126876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6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 showWhenStopped="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08" t="926" b="1"/>
          <a:stretch/>
        </p:blipFill>
        <p:spPr>
          <a:xfrm>
            <a:off x="0" y="-25400"/>
            <a:ext cx="9144000" cy="68834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88" t="17315" r="27256"/>
          <a:stretch/>
        </p:blipFill>
        <p:spPr>
          <a:xfrm>
            <a:off x="6099578" y="3573016"/>
            <a:ext cx="2104622" cy="308788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83768" y="1484784"/>
            <a:ext cx="2592288" cy="3437691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>
                  <p14:bmkLst>
                    <p14:bmk name="Закладка 1" time="0"/>
                  </p14:bmkLst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004048" y="1340768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0615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showWhenStopped="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3"/>
                    </p:tgtEl>
                  </p:cMediaNode>
                </p:audio>
                <p:seq concurrent="1" nextAc="seek">
                  <p:cTn id="8" restart="whenNotActive" fill="hold" evtFilter="cancelBubble" nodeType="interactiveSeq">
                    <p:stCondLst>
                      <p:cond evt="onMediaBookmark" delay="0">
                        <p:tgtEl>
                          <p14:bmkTgt spid="3" bmkName="Закладка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9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.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 prLst="gradientSize: 0.1">
                                          <p:cBhvr>
                                            <p:cTn id="15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" bmkName="Закладка 1"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0615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showWhenStopped="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3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3">
                <a:lumMod val="40000"/>
                <a:lumOff val="60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0498">
            <a:off x="7308304" y="260648"/>
            <a:ext cx="1358023" cy="244827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47267">
            <a:off x="655269" y="1745087"/>
            <a:ext cx="1527972" cy="213431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073" y="3158810"/>
            <a:ext cx="1471983" cy="127830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725144"/>
            <a:ext cx="1656184" cy="1867612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0112" flipH="1">
            <a:off x="6098654" y="5019722"/>
            <a:ext cx="2376264" cy="1116158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533052"/>
            <a:ext cx="3060000" cy="132494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9964">
            <a:off x="1940865" y="3769213"/>
            <a:ext cx="2004726" cy="1536558"/>
          </a:xfrm>
          <a:prstGeom prst="rect">
            <a:avLst/>
          </a:prstGeom>
        </p:spPr>
      </p:pic>
      <p:pic>
        <p:nvPicPr>
          <p:cNvPr id="17" name="Рисунок 16" descr="Tomato-PNG-68.png"/>
          <p:cNvPicPr>
            <a:picLocks noChangeAspect="1"/>
          </p:cNvPicPr>
          <p:nvPr/>
        </p:nvPicPr>
        <p:blipFill>
          <a:blip r:embed="rId12" cstate="print"/>
          <a:srcRect t="3464" r="11413"/>
          <a:stretch>
            <a:fillRect/>
          </a:stretch>
        </p:blipFill>
        <p:spPr>
          <a:xfrm>
            <a:off x="611560" y="260648"/>
            <a:ext cx="1944216" cy="132655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780928"/>
            <a:ext cx="2160240" cy="1540171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37549" flipH="1" flipV="1">
            <a:off x="5290652" y="339953"/>
            <a:ext cx="1076434" cy="182710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27784" y="980728"/>
            <a:ext cx="2069953" cy="1728215"/>
          </a:xfrm>
          <a:prstGeom prst="rect">
            <a:avLst/>
          </a:prstGeom>
        </p:spPr>
      </p:pic>
      <p:pic>
        <p:nvPicPr>
          <p:cNvPr id="2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Закладка 1" time="0"/>
                  </p14:bmkLst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7812360" y="11663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-0.00231 L 0.03958 0.69838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0" y="3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78 0.0051 L -0.14185 0.2939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31" y="1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48148E-6 L -0.19687 0.39838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44" y="1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9 0.03473 L -0.5118 0.255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990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246 0.08819 L -0.30035 0.6863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03" y="2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 showWhenStopped="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3">
                <a:lumMod val="40000"/>
                <a:lumOff val="60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5445224"/>
            <a:ext cx="2880000" cy="124701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188640"/>
            <a:ext cx="1212225" cy="218542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24357">
            <a:off x="941146" y="4502124"/>
            <a:ext cx="1417078" cy="189273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9" t="-1" r="20691" b="-1"/>
          <a:stretch/>
        </p:blipFill>
        <p:spPr>
          <a:xfrm>
            <a:off x="4580830" y="2636912"/>
            <a:ext cx="1563246" cy="166535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581128"/>
            <a:ext cx="1610889" cy="181653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270170"/>
            <a:ext cx="2083495" cy="1116158"/>
          </a:xfrm>
          <a:prstGeom prst="rect">
            <a:avLst/>
          </a:prstGeom>
        </p:spPr>
      </p:pic>
      <p:pic>
        <p:nvPicPr>
          <p:cNvPr id="17" name="Рисунок 16" descr="Tomato-PNG-68.png"/>
          <p:cNvPicPr>
            <a:picLocks noChangeAspect="1"/>
          </p:cNvPicPr>
          <p:nvPr/>
        </p:nvPicPr>
        <p:blipFill>
          <a:blip r:embed="rId11" cstate="print"/>
          <a:srcRect t="3464" r="11413"/>
          <a:stretch>
            <a:fillRect/>
          </a:stretch>
        </p:blipFill>
        <p:spPr>
          <a:xfrm>
            <a:off x="467544" y="260648"/>
            <a:ext cx="1944216" cy="132655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0055">
            <a:off x="326876" y="2856419"/>
            <a:ext cx="1755280" cy="134536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874938"/>
            <a:ext cx="2160240" cy="1540171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27802" flipH="1">
            <a:off x="5372613" y="113202"/>
            <a:ext cx="1165245" cy="197785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39752" y="952578"/>
            <a:ext cx="2069953" cy="1728215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Закладка 1" time="0"/>
                  </p14:bmkLst>
                </p14:media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6732240" y="26064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29 0.01042 L 0.45556 -0.0349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13" y="-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0.2309 0.0254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45" y="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85185E-6 L 0.46094 0.3409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38" y="1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96296E-6 L 0.21285 0.2777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42" y="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00469 0.5967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29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 showWhenStopped="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3">
                <a:lumMod val="60000"/>
                <a:lumOff val="40000"/>
              </a:schemeClr>
            </a:gs>
            <a:gs pos="83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226649"/>
            <a:ext cx="3563888" cy="154312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07532"/>
            <a:ext cx="1684779" cy="189985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21154">
            <a:off x="4886974" y="3743863"/>
            <a:ext cx="1850255" cy="207118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8531">
            <a:off x="5294059" y="1204626"/>
            <a:ext cx="1302893" cy="2348880"/>
          </a:xfrm>
          <a:prstGeom prst="rect">
            <a:avLst/>
          </a:prstGeom>
        </p:spPr>
      </p:pic>
      <p:pic>
        <p:nvPicPr>
          <p:cNvPr id="12" name="Рисунок 11" descr="majnkraft_iz_reklami_pepsi.jpg"/>
          <p:cNvPicPr>
            <a:picLocks noChangeAspect="1"/>
          </p:cNvPicPr>
          <p:nvPr/>
        </p:nvPicPr>
        <p:blipFill>
          <a:blip r:embed="rId9" cstate="print"/>
          <a:srcRect l="36350" t="2751" r="33200" b="2751"/>
          <a:stretch>
            <a:fillRect/>
          </a:stretch>
        </p:blipFill>
        <p:spPr>
          <a:xfrm>
            <a:off x="755576" y="476672"/>
            <a:ext cx="771286" cy="239364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255976"/>
            <a:ext cx="1899341" cy="135415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725" y="3356383"/>
            <a:ext cx="2357275" cy="343769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204864"/>
            <a:ext cx="2141089" cy="150357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446" y="260648"/>
            <a:ext cx="2243674" cy="187325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83" y="4878855"/>
            <a:ext cx="1800200" cy="128347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4077072"/>
            <a:ext cx="1098016" cy="197952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4995571"/>
            <a:ext cx="1224136" cy="138040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5085184"/>
            <a:ext cx="2123372" cy="1772816"/>
          </a:xfrm>
          <a:prstGeom prst="rect">
            <a:avLst/>
          </a:prstGeom>
        </p:spPr>
      </p:pic>
      <p:pic>
        <p:nvPicPr>
          <p:cNvPr id="2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Закладка 1" time="0"/>
                  </p14:bmkLst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6804248" y="11663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904" y="0"/>
            <a:ext cx="9143999" cy="685800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27" b="99233" l="2458" r="89862">
                        <a14:backgroundMark x1="70046" y1="77301" x2="66206" y2="98773"/>
                        <a14:backgroundMark x1="53456" y1="83589" x2="49002" y2="80215"/>
                        <a14:backgroundMark x1="10753" y1="68405" x2="2458" y2="89417"/>
                        <a14:backgroundMark x1="29339" y1="80215" x2="28879" y2="83129"/>
                        <a14:backgroundMark x1="38710" y1="73773" x2="42704" y2="85123"/>
                        <a14:backgroundMark x1="12442" y1="86503" x2="10906" y2="93558"/>
                        <a14:backgroundMark x1="30261" y1="87270" x2="29800" y2="95399"/>
                        <a14:backgroundMark x1="47619" y1="88650" x2="55607" y2="963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763" r="45098"/>
          <a:stretch/>
        </p:blipFill>
        <p:spPr>
          <a:xfrm>
            <a:off x="5364088" y="3820166"/>
            <a:ext cx="1909214" cy="30378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23728" y="3501008"/>
            <a:ext cx="3516387" cy="3864362"/>
          </a:xfrm>
          <a:prstGeom prst="rect">
            <a:avLst/>
          </a:prstGeom>
        </p:spPr>
      </p:pic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Закладка 1" time="0"/>
                  </p14:bmkLst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884368" y="54868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20000"/>
                <a:lumOff val="80000"/>
              </a:schemeClr>
            </a:gs>
            <a:gs pos="83000">
              <a:schemeClr val="accent2">
                <a:lumMod val="40000"/>
                <a:lumOff val="60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76672"/>
            <a:ext cx="1958388" cy="1958388"/>
          </a:xfrm>
          <a:prstGeom prst="rect">
            <a:avLst/>
          </a:prstGeom>
        </p:spPr>
      </p:pic>
      <p:pic>
        <p:nvPicPr>
          <p:cNvPr id="8" name="Рисунок 7" descr="94482809_S__3_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31840" y="188640"/>
            <a:ext cx="2160000" cy="2160000"/>
          </a:xfrm>
          <a:prstGeom prst="rect">
            <a:avLst/>
          </a:prstGeom>
        </p:spPr>
      </p:pic>
      <p:pic>
        <p:nvPicPr>
          <p:cNvPr id="9" name="Рисунок 8" descr="a7e008_c5cb820aa3554c03b6c71e1818e67141.png"/>
          <p:cNvPicPr>
            <a:picLocks noChangeAspect="1"/>
          </p:cNvPicPr>
          <p:nvPr/>
        </p:nvPicPr>
        <p:blipFill>
          <a:blip r:embed="rId6" cstate="print"/>
          <a:srcRect l="2976" t="2751" r="2966"/>
          <a:stretch>
            <a:fillRect/>
          </a:stretch>
        </p:blipFill>
        <p:spPr>
          <a:xfrm>
            <a:off x="3419872" y="4365104"/>
            <a:ext cx="2275919" cy="2196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348880"/>
            <a:ext cx="2160000" cy="197714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988840"/>
            <a:ext cx="2376264" cy="237626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437112"/>
            <a:ext cx="2241987" cy="227874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" r="24305"/>
          <a:stretch/>
        </p:blipFill>
        <p:spPr>
          <a:xfrm rot="2989717">
            <a:off x="6322535" y="2690137"/>
            <a:ext cx="1362679" cy="182227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212976"/>
            <a:ext cx="2987824" cy="328349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" y="188640"/>
            <a:ext cx="2160000" cy="2160000"/>
          </a:xfrm>
          <a:prstGeom prst="rect">
            <a:avLst/>
          </a:prstGeom>
        </p:spPr>
      </p:pic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Закладка 1" time="0"/>
                  </p14:bmkLst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6416" y="26064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2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66FF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66FF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66FF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66FF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 showWhenStopped="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20000"/>
                <a:lumOff val="80000"/>
              </a:schemeClr>
            </a:gs>
            <a:gs pos="83000">
              <a:schemeClr val="accent2">
                <a:lumMod val="40000"/>
                <a:lumOff val="60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02" y="404664"/>
            <a:ext cx="1800200" cy="18002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509120"/>
            <a:ext cx="2016000" cy="1568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642811"/>
            <a:ext cx="2016000" cy="13888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718" y="548680"/>
            <a:ext cx="1612979" cy="1800200"/>
          </a:xfrm>
          <a:prstGeom prst="rect">
            <a:avLst/>
          </a:prstGeom>
        </p:spPr>
      </p:pic>
      <p:sp>
        <p:nvSpPr>
          <p:cNvPr id="21" name="Овальная выноска 20"/>
          <p:cNvSpPr/>
          <p:nvPr/>
        </p:nvSpPr>
        <p:spPr>
          <a:xfrm>
            <a:off x="0" y="0"/>
            <a:ext cx="3672408" cy="2520280"/>
          </a:xfrm>
          <a:prstGeom prst="wedgeEllipseCallou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700" i="1" dirty="0">
                <a:latin typeface="Georgia" panose="02040502050405020303" pitchFamily="18" charset="0"/>
              </a:rPr>
              <a:t>Круглый я как Шар земной</a:t>
            </a:r>
            <a:br>
              <a:rPr lang="ru-RU" sz="1700" i="1" dirty="0">
                <a:latin typeface="Georgia" panose="02040502050405020303" pitchFamily="18" charset="0"/>
              </a:rPr>
            </a:br>
            <a:r>
              <a:rPr lang="ru-RU" sz="1700" i="1" dirty="0">
                <a:latin typeface="Georgia" panose="02040502050405020303" pitchFamily="18" charset="0"/>
              </a:rPr>
              <a:t>Все гоняются за мной.</a:t>
            </a:r>
            <a:br>
              <a:rPr lang="ru-RU" sz="1700" i="1" dirty="0">
                <a:latin typeface="Georgia" panose="02040502050405020303" pitchFamily="18" charset="0"/>
              </a:rPr>
            </a:br>
            <a:r>
              <a:rPr lang="ru-RU" sz="1700" i="1" dirty="0">
                <a:latin typeface="Georgia" panose="02040502050405020303" pitchFamily="18" charset="0"/>
              </a:rPr>
              <a:t>Лупят ногами, руками,</a:t>
            </a:r>
            <a:br>
              <a:rPr lang="ru-RU" sz="1700" i="1" dirty="0">
                <a:latin typeface="Georgia" panose="02040502050405020303" pitchFamily="18" charset="0"/>
              </a:rPr>
            </a:br>
            <a:r>
              <a:rPr lang="ru-RU" sz="1700" i="1" dirty="0">
                <a:latin typeface="Georgia" panose="02040502050405020303" pitchFamily="18" charset="0"/>
              </a:rPr>
              <a:t>А я убегаю — прыжками</a:t>
            </a:r>
            <a:r>
              <a:rPr lang="ru-RU" sz="1700" i="1" dirty="0" smtClean="0">
                <a:latin typeface="Georgia" panose="02040502050405020303" pitchFamily="18" charset="0"/>
              </a:rPr>
              <a:t>.</a:t>
            </a:r>
            <a:endParaRPr lang="ru-RU" sz="1700" dirty="0">
              <a:latin typeface="Georgia" panose="02040502050405020303" pitchFamily="18" charset="0"/>
            </a:endParaRPr>
          </a:p>
        </p:txBody>
      </p:sp>
      <p:sp>
        <p:nvSpPr>
          <p:cNvPr id="22" name="Овальная выноска 21"/>
          <p:cNvSpPr/>
          <p:nvPr/>
        </p:nvSpPr>
        <p:spPr>
          <a:xfrm flipH="1">
            <a:off x="5580112" y="4005064"/>
            <a:ext cx="3539087" cy="2448272"/>
          </a:xfrm>
          <a:prstGeom prst="wedgeEllipseCallou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i="1" dirty="0">
                <a:latin typeface="Georgia" panose="02040502050405020303" pitchFamily="18" charset="0"/>
                <a:cs typeface="Gautami" panose="020B0502040204020203" pitchFamily="34" charset="0"/>
              </a:rPr>
              <a:t>Всё лето стояли, </a:t>
            </a:r>
            <a:br>
              <a:rPr lang="ru-RU" i="1" dirty="0">
                <a:latin typeface="Georgia" panose="02040502050405020303" pitchFamily="18" charset="0"/>
                <a:cs typeface="Gautami" panose="020B0502040204020203" pitchFamily="34" charset="0"/>
              </a:rPr>
            </a:br>
            <a:r>
              <a:rPr lang="ru-RU" i="1" dirty="0">
                <a:latin typeface="Georgia" panose="02040502050405020303" pitchFamily="18" charset="0"/>
                <a:cs typeface="Gautami" panose="020B0502040204020203" pitchFamily="34" charset="0"/>
              </a:rPr>
              <a:t>Зимы ожидали, </a:t>
            </a:r>
            <a:br>
              <a:rPr lang="ru-RU" i="1" dirty="0">
                <a:latin typeface="Georgia" panose="02040502050405020303" pitchFamily="18" charset="0"/>
                <a:cs typeface="Gautami" panose="020B0502040204020203" pitchFamily="34" charset="0"/>
              </a:rPr>
            </a:br>
            <a:r>
              <a:rPr lang="ru-RU" i="1" dirty="0">
                <a:latin typeface="Georgia" panose="02040502050405020303" pitchFamily="18" charset="0"/>
                <a:cs typeface="Gautami" panose="020B0502040204020203" pitchFamily="34" charset="0"/>
              </a:rPr>
              <a:t>Дождались поры, </a:t>
            </a:r>
            <a:br>
              <a:rPr lang="ru-RU" i="1" dirty="0">
                <a:latin typeface="Georgia" panose="02040502050405020303" pitchFamily="18" charset="0"/>
                <a:cs typeface="Gautami" panose="020B0502040204020203" pitchFamily="34" charset="0"/>
              </a:rPr>
            </a:br>
            <a:r>
              <a:rPr lang="ru-RU" i="1" dirty="0">
                <a:latin typeface="Georgia" panose="02040502050405020303" pitchFamily="18" charset="0"/>
                <a:cs typeface="Gautami" panose="020B0502040204020203" pitchFamily="34" charset="0"/>
              </a:rPr>
              <a:t>Помчались с горы.</a:t>
            </a:r>
            <a:br>
              <a:rPr lang="ru-RU" i="1" dirty="0">
                <a:latin typeface="Georgia" panose="02040502050405020303" pitchFamily="18" charset="0"/>
                <a:cs typeface="Gautami" panose="020B0502040204020203" pitchFamily="34" charset="0"/>
              </a:rPr>
            </a:br>
            <a:endParaRPr lang="ru-RU" i="1" dirty="0" smtClean="0">
              <a:latin typeface="Georgia" panose="02040502050405020303" pitchFamily="18" charset="0"/>
              <a:cs typeface="Gautami" panose="020B0502040204020203" pitchFamily="34" charset="0"/>
            </a:endParaRPr>
          </a:p>
        </p:txBody>
      </p:sp>
      <p:sp>
        <p:nvSpPr>
          <p:cNvPr id="23" name="Овальная выноска 22"/>
          <p:cNvSpPr/>
          <p:nvPr/>
        </p:nvSpPr>
        <p:spPr>
          <a:xfrm flipH="1">
            <a:off x="5508104" y="188640"/>
            <a:ext cx="3528392" cy="2160240"/>
          </a:xfrm>
          <a:prstGeom prst="wedgeEllipseCallou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700" i="1" dirty="0">
                <a:latin typeface="Georgia" panose="02040502050405020303" pitchFamily="18" charset="0"/>
              </a:rPr>
              <a:t>Одной ногой толкаемся,</a:t>
            </a:r>
            <a:br>
              <a:rPr lang="ru-RU" sz="1700" i="1" dirty="0">
                <a:latin typeface="Georgia" panose="02040502050405020303" pitchFamily="18" charset="0"/>
              </a:rPr>
            </a:br>
            <a:r>
              <a:rPr lang="ru-RU" sz="1700" i="1" dirty="0">
                <a:latin typeface="Georgia" panose="02040502050405020303" pitchFamily="18" charset="0"/>
              </a:rPr>
              <a:t>Другой ногой стоим.</a:t>
            </a:r>
            <a:br>
              <a:rPr lang="ru-RU" sz="1700" i="1" dirty="0">
                <a:latin typeface="Georgia" panose="02040502050405020303" pitchFamily="18" charset="0"/>
              </a:rPr>
            </a:br>
            <a:r>
              <a:rPr lang="ru-RU" sz="1700" i="1" dirty="0">
                <a:latin typeface="Georgia" panose="02040502050405020303" pitchFamily="18" charset="0"/>
              </a:rPr>
              <a:t>И очень быстро катимся.</a:t>
            </a:r>
            <a:br>
              <a:rPr lang="ru-RU" sz="1700" i="1" dirty="0">
                <a:latin typeface="Georgia" panose="02040502050405020303" pitchFamily="18" charset="0"/>
              </a:rPr>
            </a:br>
            <a:r>
              <a:rPr lang="ru-RU" sz="1700" i="1" dirty="0">
                <a:latin typeface="Georgia" panose="02040502050405020303" pitchFamily="18" charset="0"/>
              </a:rPr>
              <a:t>Практически – летим.</a:t>
            </a:r>
            <a:endParaRPr lang="ru-RU" sz="1700" i="1" dirty="0">
              <a:latin typeface="Georgia" panose="02040502050405020303" pitchFamily="18" charset="0"/>
              <a:cs typeface="Gautami" panose="020B0502040204020203" pitchFamily="34" charset="0"/>
            </a:endParaRPr>
          </a:p>
        </p:txBody>
      </p:sp>
      <p:sp>
        <p:nvSpPr>
          <p:cNvPr id="24" name="Овальная выноска 23"/>
          <p:cNvSpPr/>
          <p:nvPr/>
        </p:nvSpPr>
        <p:spPr>
          <a:xfrm>
            <a:off x="0" y="4077072"/>
            <a:ext cx="3671392" cy="2448272"/>
          </a:xfrm>
          <a:prstGeom prst="wedgeEllipseCallou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r>
              <a:rPr lang="ru-RU" sz="1700" i="1" dirty="0" smtClean="0">
                <a:latin typeface="Georgia" panose="02040502050405020303" pitchFamily="18" charset="0"/>
              </a:rPr>
              <a:t>Ранним </a:t>
            </a:r>
            <a:r>
              <a:rPr lang="ru-RU" sz="1700" i="1" dirty="0">
                <a:latin typeface="Georgia" panose="02040502050405020303" pitchFamily="18" charset="0"/>
              </a:rPr>
              <a:t>утром вдоль дороги</a:t>
            </a:r>
          </a:p>
          <a:p>
            <a:pPr algn="ctr"/>
            <a:r>
              <a:rPr lang="ru-RU" sz="1700" i="1" dirty="0">
                <a:latin typeface="Georgia" panose="02040502050405020303" pitchFamily="18" charset="0"/>
              </a:rPr>
              <a:t> На траве блестит роса,</a:t>
            </a:r>
          </a:p>
          <a:p>
            <a:pPr algn="ctr"/>
            <a:r>
              <a:rPr lang="ru-RU" sz="1700" i="1" dirty="0">
                <a:latin typeface="Georgia" panose="02040502050405020303" pitchFamily="18" charset="0"/>
              </a:rPr>
              <a:t>По дороге едут ноги</a:t>
            </a:r>
          </a:p>
          <a:p>
            <a:pPr algn="ctr"/>
            <a:r>
              <a:rPr lang="ru-RU" sz="1700" i="1" dirty="0">
                <a:latin typeface="Georgia" panose="02040502050405020303" pitchFamily="18" charset="0"/>
              </a:rPr>
              <a:t> И бегут два колеса.</a:t>
            </a:r>
          </a:p>
          <a:p>
            <a:pPr algn="ctr"/>
            <a:r>
              <a:rPr lang="ru-RU" sz="1700" i="1" dirty="0">
                <a:latin typeface="Georgia" panose="02040502050405020303" pitchFamily="18" charset="0"/>
              </a:rPr>
              <a:t>У загадки есть ответ </a:t>
            </a:r>
          </a:p>
          <a:p>
            <a:pPr algn="ctr"/>
            <a:r>
              <a:rPr lang="ru-RU" sz="1700" i="1" dirty="0">
                <a:latin typeface="Georgia" panose="02040502050405020303" pitchFamily="18" charset="0"/>
              </a:rPr>
              <a:t>Это мой …</a:t>
            </a:r>
          </a:p>
          <a:p>
            <a:pPr algn="ctr"/>
            <a:endParaRPr lang="ru-RU" sz="1700" i="1" dirty="0">
              <a:latin typeface="Georgia" panose="02040502050405020303" pitchFamily="18" charset="0"/>
            </a:endParaRPr>
          </a:p>
          <a:p>
            <a:pPr algn="ctr"/>
            <a:endParaRPr lang="ru-RU" dirty="0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314" y="2564904"/>
            <a:ext cx="1921396" cy="1921396"/>
          </a:xfrm>
          <a:prstGeom prst="rect">
            <a:avLst/>
          </a:prstGeom>
        </p:spPr>
      </p:pic>
      <p:sp>
        <p:nvSpPr>
          <p:cNvPr id="25" name="Овальная выноска 24"/>
          <p:cNvSpPr/>
          <p:nvPr/>
        </p:nvSpPr>
        <p:spPr>
          <a:xfrm>
            <a:off x="2915816" y="1988840"/>
            <a:ext cx="3672408" cy="2376264"/>
          </a:xfrm>
          <a:prstGeom prst="wedgeEllipseCallou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700" i="1" dirty="0">
                <a:latin typeface="Georgia" panose="02040502050405020303" pitchFamily="18" charset="0"/>
              </a:rPr>
              <a:t>В руки ты меня возьми, </a:t>
            </a:r>
            <a:br>
              <a:rPr lang="ru-RU" sz="1700" i="1" dirty="0">
                <a:latin typeface="Georgia" panose="02040502050405020303" pitchFamily="18" charset="0"/>
              </a:rPr>
            </a:br>
            <a:r>
              <a:rPr lang="ru-RU" sz="1700" i="1" dirty="0">
                <a:latin typeface="Georgia" panose="02040502050405020303" pitchFamily="18" charset="0"/>
              </a:rPr>
              <a:t>Прыгать поскорей начни. </a:t>
            </a:r>
            <a:br>
              <a:rPr lang="ru-RU" sz="1700" i="1" dirty="0">
                <a:latin typeface="Georgia" panose="02040502050405020303" pitchFamily="18" charset="0"/>
              </a:rPr>
            </a:br>
            <a:r>
              <a:rPr lang="ru-RU" sz="1700" i="1" dirty="0">
                <a:latin typeface="Georgia" panose="02040502050405020303" pitchFamily="18" charset="0"/>
              </a:rPr>
              <a:t>Раз прыжок и два прыжок, </a:t>
            </a:r>
            <a:br>
              <a:rPr lang="ru-RU" sz="1700" i="1" dirty="0">
                <a:latin typeface="Georgia" panose="02040502050405020303" pitchFamily="18" charset="0"/>
              </a:rPr>
            </a:br>
            <a:r>
              <a:rPr lang="ru-RU" sz="1700" i="1" dirty="0">
                <a:latin typeface="Georgia" panose="02040502050405020303" pitchFamily="18" charset="0"/>
              </a:rPr>
              <a:t>Угадай, кто я, дружок?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4293096"/>
            <a:ext cx="2190750" cy="2647950"/>
          </a:xfrm>
          <a:prstGeom prst="rect">
            <a:avLst/>
          </a:prstGeom>
        </p:spPr>
      </p:pic>
      <p:pic>
        <p:nvPicPr>
          <p:cNvPr id="2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Закладка 1" time="0"/>
                  </p14:bmkLst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427984" y="5486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710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1" grpId="0" animBg="1"/>
      <p:bldP spid="22" grpId="0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968" y="3140968"/>
            <a:ext cx="3717032" cy="371703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8192">
            <a:off x="876080" y="3219573"/>
            <a:ext cx="3233758" cy="3380748"/>
          </a:xfrm>
          <a:prstGeom prst="rect">
            <a:avLst/>
          </a:prstGeom>
        </p:spPr>
      </p:pic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Закладка 1" time="0"/>
                  </p14:bmkLst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2" t="2623" r="16726"/>
          <a:stretch/>
        </p:blipFill>
        <p:spPr>
          <a:xfrm>
            <a:off x="755576" y="811687"/>
            <a:ext cx="1872208" cy="208520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1" y="404664"/>
            <a:ext cx="2448272" cy="194421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5" t="14881"/>
          <a:stretch/>
        </p:blipFill>
        <p:spPr>
          <a:xfrm flipH="1">
            <a:off x="6435700" y="3886200"/>
            <a:ext cx="2124100" cy="220337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05064"/>
            <a:ext cx="2635152" cy="2088232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908720"/>
            <a:ext cx="2327121" cy="227962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492896"/>
            <a:ext cx="2837461" cy="3505100"/>
          </a:xfrm>
          <a:prstGeom prst="rect">
            <a:avLst/>
          </a:prstGeom>
        </p:spPr>
      </p:pic>
      <p:pic>
        <p:nvPicPr>
          <p:cNvPr id="6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Закладка 1" time="0"/>
                  </p14:bmkLst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452320" y="26064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484784"/>
            <a:ext cx="4512502" cy="338437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39752" y="1268760"/>
            <a:ext cx="5328592" cy="108012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ru-RU" sz="5400" i="1" cap="none" spc="30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МОЛОДЦЫ!!!</a:t>
            </a:r>
            <a:endParaRPr lang="ru-RU" sz="5400" i="1" cap="none" spc="30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Закладка 1" time="0"/>
                  </p14:bmkLst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52320" y="18448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762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игра неболейка</Template>
  <TotalTime>1173</TotalTime>
  <Words>143</Words>
  <Application>Microsoft Office PowerPoint</Application>
  <PresentationFormat>Экран (4:3)</PresentationFormat>
  <Paragraphs>38</Paragraphs>
  <Slides>17</Slides>
  <Notes>0</Notes>
  <HiddenSlides>0</HiddenSlides>
  <MMClips>16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30" baseType="lpstr">
      <vt:lpstr>PMingLiU-ExtB</vt:lpstr>
      <vt:lpstr>Arial</vt:lpstr>
      <vt:lpstr>Calibri</vt:lpstr>
      <vt:lpstr>EucrosiaUPC</vt:lpstr>
      <vt:lpstr>Gautami</vt:lpstr>
      <vt:lpstr>Georgia</vt:lpstr>
      <vt:lpstr>KodchiangUPC</vt:lpstr>
      <vt:lpstr>Modestina</vt:lpstr>
      <vt:lpstr>Palatino Linotype</vt:lpstr>
      <vt:lpstr>Poetica Chancery </vt:lpstr>
      <vt:lpstr>Times New Roman</vt:lpstr>
      <vt:lpstr>Wingdings</vt:lpstr>
      <vt:lpstr>Тема Office</vt:lpstr>
      <vt:lpstr>Презентация PowerPoint</vt:lpstr>
      <vt:lpstr> Цель:  формирование у детей  здорового образа жизни, овладение его элементарными нормами и правилами (в питании, в двигательном режиме, при соблюдении режима дня, при формировании культурно-гигиенических навыков)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User</cp:lastModifiedBy>
  <cp:revision>81</cp:revision>
  <dcterms:created xsi:type="dcterms:W3CDTF">2020-04-29T19:53:33Z</dcterms:created>
  <dcterms:modified xsi:type="dcterms:W3CDTF">2022-04-11T14:31:29Z</dcterms:modified>
</cp:coreProperties>
</file>